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91" r:id="rId2"/>
    <p:sldId id="276" r:id="rId3"/>
    <p:sldId id="277" r:id="rId4"/>
    <p:sldId id="278" r:id="rId5"/>
    <p:sldId id="258" r:id="rId6"/>
    <p:sldId id="268" r:id="rId7"/>
    <p:sldId id="269" r:id="rId8"/>
    <p:sldId id="270" r:id="rId9"/>
    <p:sldId id="259" r:id="rId10"/>
    <p:sldId id="260" r:id="rId11"/>
    <p:sldId id="261" r:id="rId12"/>
    <p:sldId id="262" r:id="rId13"/>
    <p:sldId id="272" r:id="rId14"/>
    <p:sldId id="273" r:id="rId15"/>
    <p:sldId id="279" r:id="rId16"/>
    <p:sldId id="280" r:id="rId17"/>
    <p:sldId id="282" r:id="rId18"/>
    <p:sldId id="283" r:id="rId19"/>
    <p:sldId id="285" r:id="rId20"/>
    <p:sldId id="286" r:id="rId21"/>
    <p:sldId id="290" r:id="rId22"/>
    <p:sldId id="288" r:id="rId23"/>
    <p:sldId id="289" r:id="rId24"/>
    <p:sldId id="287" r:id="rId25"/>
  </p:sldIdLst>
  <p:sldSz cx="9144000" cy="6858000" type="screen4x3"/>
  <p:notesSz cx="6794500" cy="99314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4284" cy="496570"/>
          </a:xfrm>
          <a:prstGeom prst="rect">
            <a:avLst/>
          </a:prstGeom>
        </p:spPr>
        <p:txBody>
          <a:bodyPr vert="horz" lIns="91806" tIns="45903" rIns="91806" bIns="45903" rtlCol="0"/>
          <a:lstStyle>
            <a:lvl1pPr algn="l">
              <a:defRPr sz="1200"/>
            </a:lvl1pPr>
          </a:lstStyle>
          <a:p>
            <a:endParaRPr lang="nl-BE"/>
          </a:p>
        </p:txBody>
      </p:sp>
      <p:sp>
        <p:nvSpPr>
          <p:cNvPr id="3" name="Tijdelijke aanduiding voor datum 2"/>
          <p:cNvSpPr>
            <a:spLocks noGrp="1"/>
          </p:cNvSpPr>
          <p:nvPr>
            <p:ph type="dt" sz="quarter" idx="1"/>
          </p:nvPr>
        </p:nvSpPr>
        <p:spPr>
          <a:xfrm>
            <a:off x="3848644" y="1"/>
            <a:ext cx="2944284" cy="496570"/>
          </a:xfrm>
          <a:prstGeom prst="rect">
            <a:avLst/>
          </a:prstGeom>
        </p:spPr>
        <p:txBody>
          <a:bodyPr vert="horz" lIns="91806" tIns="45903" rIns="91806" bIns="45903" rtlCol="0"/>
          <a:lstStyle>
            <a:lvl1pPr algn="r">
              <a:defRPr sz="1200"/>
            </a:lvl1pPr>
          </a:lstStyle>
          <a:p>
            <a:fld id="{565A9B8C-60A4-4578-BA2B-5E78B6F668D6}" type="datetimeFigureOut">
              <a:rPr lang="nl-BE" smtClean="0"/>
              <a:pPr/>
              <a:t>7/02/2014</a:t>
            </a:fld>
            <a:endParaRPr lang="nl-BE"/>
          </a:p>
        </p:txBody>
      </p:sp>
      <p:sp>
        <p:nvSpPr>
          <p:cNvPr id="4" name="Tijdelijke aanduiding voor voettekst 3"/>
          <p:cNvSpPr>
            <a:spLocks noGrp="1"/>
          </p:cNvSpPr>
          <p:nvPr>
            <p:ph type="ftr" sz="quarter" idx="2"/>
          </p:nvPr>
        </p:nvSpPr>
        <p:spPr>
          <a:xfrm>
            <a:off x="0" y="9433107"/>
            <a:ext cx="2944284" cy="496570"/>
          </a:xfrm>
          <a:prstGeom prst="rect">
            <a:avLst/>
          </a:prstGeom>
        </p:spPr>
        <p:txBody>
          <a:bodyPr vert="horz" lIns="91806" tIns="45903" rIns="91806" bIns="45903"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48644" y="9433107"/>
            <a:ext cx="2944284" cy="496570"/>
          </a:xfrm>
          <a:prstGeom prst="rect">
            <a:avLst/>
          </a:prstGeom>
        </p:spPr>
        <p:txBody>
          <a:bodyPr vert="horz" lIns="91806" tIns="45903" rIns="91806" bIns="45903" rtlCol="0" anchor="b"/>
          <a:lstStyle>
            <a:lvl1pPr algn="r">
              <a:defRPr sz="1200"/>
            </a:lvl1pPr>
          </a:lstStyle>
          <a:p>
            <a:fld id="{C7EADFEA-56E8-4A99-904D-F4F44E907A67}" type="slidenum">
              <a:rPr lang="nl-BE" smtClean="0"/>
              <a:pPr/>
              <a:t>‹nr.›</a:t>
            </a:fld>
            <a:endParaRPr lang="nl-BE"/>
          </a:p>
        </p:txBody>
      </p:sp>
    </p:spTree>
    <p:extLst>
      <p:ext uri="{BB962C8B-B14F-4D97-AF65-F5344CB8AC3E}">
        <p14:creationId xmlns:p14="http://schemas.microsoft.com/office/powerpoint/2010/main" val="3275417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4284" cy="496570"/>
          </a:xfrm>
          <a:prstGeom prst="rect">
            <a:avLst/>
          </a:prstGeom>
        </p:spPr>
        <p:txBody>
          <a:bodyPr vert="horz" lIns="91806" tIns="45903" rIns="91806" bIns="45903" rtlCol="0"/>
          <a:lstStyle>
            <a:lvl1pPr algn="l">
              <a:defRPr sz="1200"/>
            </a:lvl1pPr>
          </a:lstStyle>
          <a:p>
            <a:endParaRPr lang="nl-BE"/>
          </a:p>
        </p:txBody>
      </p:sp>
      <p:sp>
        <p:nvSpPr>
          <p:cNvPr id="3" name="Tijdelijke aanduiding voor datum 2"/>
          <p:cNvSpPr>
            <a:spLocks noGrp="1"/>
          </p:cNvSpPr>
          <p:nvPr>
            <p:ph type="dt" idx="1"/>
          </p:nvPr>
        </p:nvSpPr>
        <p:spPr>
          <a:xfrm>
            <a:off x="3848644" y="1"/>
            <a:ext cx="2944284" cy="496570"/>
          </a:xfrm>
          <a:prstGeom prst="rect">
            <a:avLst/>
          </a:prstGeom>
        </p:spPr>
        <p:txBody>
          <a:bodyPr vert="horz" lIns="91806" tIns="45903" rIns="91806" bIns="45903" rtlCol="0"/>
          <a:lstStyle>
            <a:lvl1pPr algn="r">
              <a:defRPr sz="1200"/>
            </a:lvl1pPr>
          </a:lstStyle>
          <a:p>
            <a:fld id="{457F03AB-9520-4A6B-86B3-71262AC5586E}" type="datetimeFigureOut">
              <a:rPr lang="nl-BE" smtClean="0"/>
              <a:pPr/>
              <a:t>7/02/2014</a:t>
            </a:fld>
            <a:endParaRPr lang="nl-BE"/>
          </a:p>
        </p:txBody>
      </p:sp>
      <p:sp>
        <p:nvSpPr>
          <p:cNvPr id="4" name="Tijdelijke aanduiding voor dia-afbeelding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806" tIns="45903" rIns="91806" bIns="45903" rtlCol="0" anchor="ctr"/>
          <a:lstStyle/>
          <a:p>
            <a:endParaRPr lang="nl-BE"/>
          </a:p>
        </p:txBody>
      </p:sp>
      <p:sp>
        <p:nvSpPr>
          <p:cNvPr id="5" name="Tijdelijke aanduiding voor notities 4"/>
          <p:cNvSpPr>
            <a:spLocks noGrp="1"/>
          </p:cNvSpPr>
          <p:nvPr>
            <p:ph type="body" sz="quarter" idx="3"/>
          </p:nvPr>
        </p:nvSpPr>
        <p:spPr>
          <a:xfrm>
            <a:off x="679451" y="4717416"/>
            <a:ext cx="5435600" cy="4469130"/>
          </a:xfrm>
          <a:prstGeom prst="rect">
            <a:avLst/>
          </a:prstGeom>
        </p:spPr>
        <p:txBody>
          <a:bodyPr vert="horz" lIns="91806" tIns="45903" rIns="91806" bIns="45903"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433107"/>
            <a:ext cx="2944284" cy="496570"/>
          </a:xfrm>
          <a:prstGeom prst="rect">
            <a:avLst/>
          </a:prstGeom>
        </p:spPr>
        <p:txBody>
          <a:bodyPr vert="horz" lIns="91806" tIns="45903" rIns="91806" bIns="45903"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48644" y="9433107"/>
            <a:ext cx="2944284" cy="496570"/>
          </a:xfrm>
          <a:prstGeom prst="rect">
            <a:avLst/>
          </a:prstGeom>
        </p:spPr>
        <p:txBody>
          <a:bodyPr vert="horz" lIns="91806" tIns="45903" rIns="91806" bIns="45903" rtlCol="0" anchor="b"/>
          <a:lstStyle>
            <a:lvl1pPr algn="r">
              <a:defRPr sz="1200"/>
            </a:lvl1pPr>
          </a:lstStyle>
          <a:p>
            <a:fld id="{50622B87-169E-40CE-A63D-0B0C39D4C168}" type="slidenum">
              <a:rPr lang="nl-BE" smtClean="0"/>
              <a:pPr/>
              <a:t>‹nr.›</a:t>
            </a:fld>
            <a:endParaRPr lang="nl-BE"/>
          </a:p>
        </p:txBody>
      </p:sp>
    </p:spTree>
    <p:extLst>
      <p:ext uri="{BB962C8B-B14F-4D97-AF65-F5344CB8AC3E}">
        <p14:creationId xmlns:p14="http://schemas.microsoft.com/office/powerpoint/2010/main" val="3855353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50622B87-169E-40CE-A63D-0B0C39D4C168}" type="slidenum">
              <a:rPr lang="nl-BE" smtClean="0"/>
              <a:pPr/>
              <a:t>2</a:t>
            </a:fld>
            <a:endParaRPr lang="nl-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BE"/>
          </a:p>
        </p:txBody>
      </p:sp>
    </p:spTree>
    <p:extLst>
      <p:ext uri="{BB962C8B-B14F-4D97-AF65-F5344CB8AC3E}">
        <p14:creationId xmlns:p14="http://schemas.microsoft.com/office/powerpoint/2010/main" val="264044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732715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32588" y="1052513"/>
            <a:ext cx="2160587" cy="5113337"/>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250825" y="1052513"/>
            <a:ext cx="6329363" cy="511333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2785041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3116146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262715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1116013" y="2492375"/>
            <a:ext cx="3811587" cy="3673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5080000" y="2492375"/>
            <a:ext cx="3813175" cy="3673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4267362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347008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Tree>
    <p:extLst>
      <p:ext uri="{BB962C8B-B14F-4D97-AF65-F5344CB8AC3E}">
        <p14:creationId xmlns:p14="http://schemas.microsoft.com/office/powerpoint/2010/main" val="2604759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004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332746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667693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9"/>
          <p:cNvSpPr>
            <a:spLocks noChangeArrowheads="1"/>
          </p:cNvSpPr>
          <p:nvPr/>
        </p:nvSpPr>
        <p:spPr bwMode="auto">
          <a:xfrm>
            <a:off x="179388" y="188913"/>
            <a:ext cx="6913562" cy="1584325"/>
          </a:xfrm>
          <a:prstGeom prst="rect">
            <a:avLst/>
          </a:prstGeom>
          <a:solidFill>
            <a:srgbClr val="A1B7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nl-BE">
              <a:solidFill>
                <a:srgbClr val="000000"/>
              </a:solidFill>
            </a:endParaRPr>
          </a:p>
        </p:txBody>
      </p:sp>
      <p:sp>
        <p:nvSpPr>
          <p:cNvPr id="6147" name="Rectangle 10"/>
          <p:cNvSpPr>
            <a:spLocks noChangeArrowheads="1"/>
          </p:cNvSpPr>
          <p:nvPr/>
        </p:nvSpPr>
        <p:spPr bwMode="auto">
          <a:xfrm>
            <a:off x="7235825" y="188913"/>
            <a:ext cx="1730375" cy="1584325"/>
          </a:xfrm>
          <a:prstGeom prst="rect">
            <a:avLst/>
          </a:prstGeom>
          <a:solidFill>
            <a:srgbClr val="CEE09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nl-BE">
              <a:solidFill>
                <a:srgbClr val="000000"/>
              </a:solidFill>
            </a:endParaRPr>
          </a:p>
        </p:txBody>
      </p:sp>
      <p:pic>
        <p:nvPicPr>
          <p:cNvPr id="6148" name="Picture 11" descr="leeuw_gray"/>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05563" y="6351588"/>
            <a:ext cx="138588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13"/>
          <p:cNvSpPr>
            <a:spLocks noChangeArrowheads="1"/>
          </p:cNvSpPr>
          <p:nvPr/>
        </p:nvSpPr>
        <p:spPr bwMode="auto">
          <a:xfrm>
            <a:off x="179388" y="1916113"/>
            <a:ext cx="8785225" cy="4321175"/>
          </a:xfrm>
          <a:prstGeom prst="rect">
            <a:avLst/>
          </a:prstGeom>
          <a:noFill/>
          <a:ln w="19050">
            <a:solidFill>
              <a:srgbClr val="90AA5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nl-BE">
              <a:solidFill>
                <a:srgbClr val="000000"/>
              </a:solidFill>
            </a:endParaRPr>
          </a:p>
        </p:txBody>
      </p:sp>
      <p:sp>
        <p:nvSpPr>
          <p:cNvPr id="6150" name="Rectangle 7"/>
          <p:cNvSpPr>
            <a:spLocks noGrp="1" noChangeArrowheads="1"/>
          </p:cNvSpPr>
          <p:nvPr>
            <p:ph type="title"/>
          </p:nvPr>
        </p:nvSpPr>
        <p:spPr bwMode="auto">
          <a:xfrm>
            <a:off x="250825" y="1052513"/>
            <a:ext cx="72104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6151" name="Rectangle 8"/>
          <p:cNvSpPr>
            <a:spLocks noGrp="1" noChangeArrowheads="1"/>
          </p:cNvSpPr>
          <p:nvPr>
            <p:ph type="body" idx="1"/>
          </p:nvPr>
        </p:nvSpPr>
        <p:spPr bwMode="auto">
          <a:xfrm>
            <a:off x="1116013" y="2492375"/>
            <a:ext cx="7777162"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pic>
        <p:nvPicPr>
          <p:cNvPr id="6152" name="Picture 14" descr="WS_TRANS"/>
          <p:cNvPicPr>
            <a:picLocks noChangeAspect="1" noChangeArrowheads="1"/>
          </p:cNvPicPr>
          <p:nvPr/>
        </p:nvPicPr>
        <p:blipFill>
          <a:blip r:embed="rId14" cstate="print">
            <a:extLst>
              <a:ext uri="{28A0092B-C50C-407E-A947-70E740481C1C}">
                <a14:useLocalDpi xmlns:a14="http://schemas.microsoft.com/office/drawing/2010/main" val="0"/>
              </a:ext>
            </a:extLst>
          </a:blip>
          <a:srcRect l="15556" t="25168" r="15556" b="25168"/>
          <a:stretch>
            <a:fillRect/>
          </a:stretch>
        </p:blipFill>
        <p:spPr bwMode="auto">
          <a:xfrm>
            <a:off x="7953375" y="6315075"/>
            <a:ext cx="1033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029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Arial" charset="0"/>
        </a:defRPr>
      </a:lvl2pPr>
      <a:lvl3pPr algn="l" rtl="0" eaLnBrk="0" fontAlgn="base" hangingPunct="0">
        <a:spcBef>
          <a:spcPct val="0"/>
        </a:spcBef>
        <a:spcAft>
          <a:spcPct val="0"/>
        </a:spcAft>
        <a:defRPr sz="2800">
          <a:solidFill>
            <a:schemeClr val="bg1"/>
          </a:solidFill>
          <a:latin typeface="Arial" charset="0"/>
        </a:defRPr>
      </a:lvl3pPr>
      <a:lvl4pPr algn="l" rtl="0" eaLnBrk="0" fontAlgn="base" hangingPunct="0">
        <a:spcBef>
          <a:spcPct val="0"/>
        </a:spcBef>
        <a:spcAft>
          <a:spcPct val="0"/>
        </a:spcAft>
        <a:defRPr sz="2800">
          <a:solidFill>
            <a:schemeClr val="bg1"/>
          </a:solidFill>
          <a:latin typeface="Arial" charset="0"/>
        </a:defRPr>
      </a:lvl4pPr>
      <a:lvl5pPr algn="l" rtl="0" eaLnBrk="0" fontAlgn="base" hangingPunct="0">
        <a:spcBef>
          <a:spcPct val="0"/>
        </a:spcBef>
        <a:spcAft>
          <a:spcPct val="0"/>
        </a:spcAft>
        <a:defRPr sz="2800">
          <a:solidFill>
            <a:schemeClr val="bg1"/>
          </a:solidFill>
          <a:latin typeface="Arial" charset="0"/>
        </a:defRPr>
      </a:lvl5pPr>
      <a:lvl6pPr marL="457200" algn="l" rtl="0" fontAlgn="base">
        <a:spcBef>
          <a:spcPct val="0"/>
        </a:spcBef>
        <a:spcAft>
          <a:spcPct val="0"/>
        </a:spcAft>
        <a:defRPr sz="2800">
          <a:solidFill>
            <a:schemeClr val="bg1"/>
          </a:solidFill>
          <a:latin typeface="Arial" charset="0"/>
        </a:defRPr>
      </a:lvl6pPr>
      <a:lvl7pPr marL="914400" algn="l" rtl="0" fontAlgn="base">
        <a:spcBef>
          <a:spcPct val="0"/>
        </a:spcBef>
        <a:spcAft>
          <a:spcPct val="0"/>
        </a:spcAft>
        <a:defRPr sz="2800">
          <a:solidFill>
            <a:schemeClr val="bg1"/>
          </a:solidFill>
          <a:latin typeface="Arial" charset="0"/>
        </a:defRPr>
      </a:lvl7pPr>
      <a:lvl8pPr marL="1371600" algn="l" rtl="0" fontAlgn="base">
        <a:spcBef>
          <a:spcPct val="0"/>
        </a:spcBef>
        <a:spcAft>
          <a:spcPct val="0"/>
        </a:spcAft>
        <a:defRPr sz="2800">
          <a:solidFill>
            <a:schemeClr val="bg1"/>
          </a:solidFill>
          <a:latin typeface="Arial" charset="0"/>
        </a:defRPr>
      </a:lvl8pPr>
      <a:lvl9pPr marL="1828800" algn="l" rtl="0" fontAlgn="base">
        <a:spcBef>
          <a:spcPct val="0"/>
        </a:spcBef>
        <a:spcAft>
          <a:spcPct val="0"/>
        </a:spcAft>
        <a:defRPr sz="28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5F5F5F"/>
          </a:solidFill>
          <a:latin typeface="+mn-lt"/>
          <a:ea typeface="+mn-ea"/>
          <a:cs typeface="+mn-cs"/>
        </a:defRPr>
      </a:lvl1pPr>
      <a:lvl2pPr marL="742950" indent="-285750" algn="l" rtl="0" eaLnBrk="0" fontAlgn="base" hangingPunct="0">
        <a:spcBef>
          <a:spcPct val="20000"/>
        </a:spcBef>
        <a:spcAft>
          <a:spcPct val="0"/>
        </a:spcAft>
        <a:buChar char="–"/>
        <a:defRPr sz="2800">
          <a:solidFill>
            <a:srgbClr val="5F5F5F"/>
          </a:solidFill>
          <a:latin typeface="+mn-lt"/>
        </a:defRPr>
      </a:lvl2pPr>
      <a:lvl3pPr marL="1143000" indent="-228600" algn="l" rtl="0" eaLnBrk="0" fontAlgn="base" hangingPunct="0">
        <a:spcBef>
          <a:spcPct val="20000"/>
        </a:spcBef>
        <a:spcAft>
          <a:spcPct val="0"/>
        </a:spcAft>
        <a:buChar char="•"/>
        <a:defRPr sz="2400">
          <a:solidFill>
            <a:srgbClr val="5F5F5F"/>
          </a:solidFill>
          <a:latin typeface="+mn-lt"/>
        </a:defRPr>
      </a:lvl3pPr>
      <a:lvl4pPr marL="1600200" indent="-228600" algn="l" rtl="0" eaLnBrk="0" fontAlgn="base" hangingPunct="0">
        <a:spcBef>
          <a:spcPct val="20000"/>
        </a:spcBef>
        <a:spcAft>
          <a:spcPct val="0"/>
        </a:spcAft>
        <a:buChar char="–"/>
        <a:defRPr sz="2000">
          <a:solidFill>
            <a:srgbClr val="5F5F5F"/>
          </a:solidFill>
          <a:latin typeface="+mn-lt"/>
        </a:defRPr>
      </a:lvl4pPr>
      <a:lvl5pPr marL="2057400" indent="-228600" algn="l" rtl="0" eaLnBrk="0" fontAlgn="base" hangingPunct="0">
        <a:spcBef>
          <a:spcPct val="20000"/>
        </a:spcBef>
        <a:spcAft>
          <a:spcPct val="0"/>
        </a:spcAft>
        <a:buChar char="»"/>
        <a:defRPr sz="2000">
          <a:solidFill>
            <a:srgbClr val="5F5F5F"/>
          </a:solidFill>
          <a:latin typeface="+mn-lt"/>
        </a:defRPr>
      </a:lvl5pPr>
      <a:lvl6pPr marL="2514600" indent="-228600" algn="l" rtl="0" fontAlgn="base">
        <a:spcBef>
          <a:spcPct val="20000"/>
        </a:spcBef>
        <a:spcAft>
          <a:spcPct val="0"/>
        </a:spcAft>
        <a:buChar char="»"/>
        <a:defRPr sz="2000">
          <a:solidFill>
            <a:srgbClr val="5F5F5F"/>
          </a:solidFill>
          <a:latin typeface="+mn-lt"/>
        </a:defRPr>
      </a:lvl6pPr>
      <a:lvl7pPr marL="2971800" indent="-228600" algn="l" rtl="0" fontAlgn="base">
        <a:spcBef>
          <a:spcPct val="20000"/>
        </a:spcBef>
        <a:spcAft>
          <a:spcPct val="0"/>
        </a:spcAft>
        <a:buChar char="»"/>
        <a:defRPr sz="2000">
          <a:solidFill>
            <a:srgbClr val="5F5F5F"/>
          </a:solidFill>
          <a:latin typeface="+mn-lt"/>
        </a:defRPr>
      </a:lvl7pPr>
      <a:lvl8pPr marL="3429000" indent="-228600" algn="l" rtl="0" fontAlgn="base">
        <a:spcBef>
          <a:spcPct val="20000"/>
        </a:spcBef>
        <a:spcAft>
          <a:spcPct val="0"/>
        </a:spcAft>
        <a:buChar char="»"/>
        <a:defRPr sz="2000">
          <a:solidFill>
            <a:srgbClr val="5F5F5F"/>
          </a:solidFill>
          <a:latin typeface="+mn-lt"/>
        </a:defRPr>
      </a:lvl8pPr>
      <a:lvl9pPr marL="3886200" indent="-228600" algn="l" rtl="0" fontAlgn="base">
        <a:spcBef>
          <a:spcPct val="20000"/>
        </a:spcBef>
        <a:spcAft>
          <a:spcPct val="0"/>
        </a:spcAft>
        <a:buChar char="»"/>
        <a:defRPr sz="2000">
          <a:solidFill>
            <a:srgbClr val="5F5F5F"/>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cid:89543EBD46674E9D895C3299B60132F5@PackardBel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koen.devroey@wvg.vlaanderen.be" TargetMode="External"/><Relationship Id="rId2" Type="http://schemas.openxmlformats.org/officeDocument/2006/relationships/hyperlink" Target="mailto:magda.demeyer@vlaanderen.be" TargetMode="External"/><Relationship Id="rId1" Type="http://schemas.openxmlformats.org/officeDocument/2006/relationships/slideLayout" Target="../slideLayouts/slideLayout2.xml"/><Relationship Id="rId4" Type="http://schemas.openxmlformats.org/officeDocument/2006/relationships/hyperlink" Target="mailto:frank.vandenbranden@wvg.vlaanderen.b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4" name="Ondertitel 2"/>
          <p:cNvSpPr txBox="1">
            <a:spLocks/>
          </p:cNvSpPr>
          <p:nvPr/>
        </p:nvSpPr>
        <p:spPr bwMode="auto">
          <a:xfrm>
            <a:off x="1043608" y="2636912"/>
            <a:ext cx="7488832" cy="32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F5F5F"/>
                </a:solidFill>
                <a:latin typeface="+mn-lt"/>
                <a:ea typeface="+mn-ea"/>
                <a:cs typeface="+mn-cs"/>
              </a:defRPr>
            </a:lvl1pPr>
            <a:lvl2pPr marL="742950" indent="-285750" algn="l" rtl="0" eaLnBrk="0" fontAlgn="base" hangingPunct="0">
              <a:spcBef>
                <a:spcPct val="20000"/>
              </a:spcBef>
              <a:spcAft>
                <a:spcPct val="0"/>
              </a:spcAft>
              <a:buChar char="–"/>
              <a:defRPr sz="2800">
                <a:solidFill>
                  <a:srgbClr val="5F5F5F"/>
                </a:solidFill>
                <a:latin typeface="+mn-lt"/>
              </a:defRPr>
            </a:lvl2pPr>
            <a:lvl3pPr marL="1143000" indent="-228600" algn="l" rtl="0" eaLnBrk="0" fontAlgn="base" hangingPunct="0">
              <a:spcBef>
                <a:spcPct val="20000"/>
              </a:spcBef>
              <a:spcAft>
                <a:spcPct val="0"/>
              </a:spcAft>
              <a:buChar char="•"/>
              <a:defRPr sz="2400">
                <a:solidFill>
                  <a:srgbClr val="5F5F5F"/>
                </a:solidFill>
                <a:latin typeface="+mn-lt"/>
              </a:defRPr>
            </a:lvl3pPr>
            <a:lvl4pPr marL="1600200" indent="-228600" algn="l" rtl="0" eaLnBrk="0" fontAlgn="base" hangingPunct="0">
              <a:spcBef>
                <a:spcPct val="20000"/>
              </a:spcBef>
              <a:spcAft>
                <a:spcPct val="0"/>
              </a:spcAft>
              <a:buChar char="–"/>
              <a:defRPr sz="2000">
                <a:solidFill>
                  <a:srgbClr val="5F5F5F"/>
                </a:solidFill>
                <a:latin typeface="+mn-lt"/>
              </a:defRPr>
            </a:lvl4pPr>
            <a:lvl5pPr marL="2057400" indent="-228600" algn="l" rtl="0" eaLnBrk="0" fontAlgn="base" hangingPunct="0">
              <a:spcBef>
                <a:spcPct val="20000"/>
              </a:spcBef>
              <a:spcAft>
                <a:spcPct val="0"/>
              </a:spcAft>
              <a:buChar char="»"/>
              <a:defRPr sz="2000">
                <a:solidFill>
                  <a:srgbClr val="5F5F5F"/>
                </a:solidFill>
                <a:latin typeface="+mn-lt"/>
              </a:defRPr>
            </a:lvl5pPr>
            <a:lvl6pPr marL="2514600" indent="-228600" algn="l" rtl="0" fontAlgn="base">
              <a:spcBef>
                <a:spcPct val="20000"/>
              </a:spcBef>
              <a:spcAft>
                <a:spcPct val="0"/>
              </a:spcAft>
              <a:buChar char="»"/>
              <a:defRPr sz="2000">
                <a:solidFill>
                  <a:srgbClr val="5F5F5F"/>
                </a:solidFill>
                <a:latin typeface="+mn-lt"/>
              </a:defRPr>
            </a:lvl6pPr>
            <a:lvl7pPr marL="2971800" indent="-228600" algn="l" rtl="0" fontAlgn="base">
              <a:spcBef>
                <a:spcPct val="20000"/>
              </a:spcBef>
              <a:spcAft>
                <a:spcPct val="0"/>
              </a:spcAft>
              <a:buChar char="»"/>
              <a:defRPr sz="2000">
                <a:solidFill>
                  <a:srgbClr val="5F5F5F"/>
                </a:solidFill>
                <a:latin typeface="+mn-lt"/>
              </a:defRPr>
            </a:lvl7pPr>
            <a:lvl8pPr marL="3429000" indent="-228600" algn="l" rtl="0" fontAlgn="base">
              <a:spcBef>
                <a:spcPct val="20000"/>
              </a:spcBef>
              <a:spcAft>
                <a:spcPct val="0"/>
              </a:spcAft>
              <a:buChar char="»"/>
              <a:defRPr sz="2000">
                <a:solidFill>
                  <a:srgbClr val="5F5F5F"/>
                </a:solidFill>
                <a:latin typeface="+mn-lt"/>
              </a:defRPr>
            </a:lvl8pPr>
            <a:lvl9pPr marL="3886200" indent="-228600" algn="l" rtl="0" fontAlgn="base">
              <a:spcBef>
                <a:spcPct val="20000"/>
              </a:spcBef>
              <a:spcAft>
                <a:spcPct val="0"/>
              </a:spcAft>
              <a:buChar char="»"/>
              <a:defRPr sz="2000">
                <a:solidFill>
                  <a:srgbClr val="5F5F5F"/>
                </a:solidFill>
                <a:latin typeface="+mn-lt"/>
              </a:defRPr>
            </a:lvl9pPr>
          </a:lstStyle>
          <a:p>
            <a:pPr marL="0" indent="0" algn="ctr">
              <a:buNone/>
            </a:pPr>
            <a:r>
              <a:rPr lang="nl-BE" sz="4800" b="1" u="sng" dirty="0" smtClean="0"/>
              <a:t>Kinderarmoede in Vlaanderen</a:t>
            </a:r>
            <a:r>
              <a:rPr lang="nl-BE" sz="4800" b="1" dirty="0" smtClean="0">
                <a:effectLst>
                  <a:outerShdw blurRad="38100" dist="38100" dir="2700000" algn="tl">
                    <a:srgbClr val="000000">
                      <a:alpha val="43137"/>
                    </a:srgbClr>
                  </a:outerShdw>
                </a:effectLst>
              </a:rPr>
              <a:t>:</a:t>
            </a:r>
          </a:p>
          <a:p>
            <a:pPr marL="0" indent="0" algn="ctr">
              <a:buNone/>
            </a:pPr>
            <a:r>
              <a:rPr lang="nl-BE" sz="4800" dirty="0" smtClean="0"/>
              <a:t>Naar een structurele aanpak </a:t>
            </a:r>
            <a:endParaRPr lang="nl-BE" sz="4800" dirty="0" smtClean="0"/>
          </a:p>
        </p:txBody>
      </p:sp>
      <p:pic>
        <p:nvPicPr>
          <p:cNvPr id="5" name="Picture 2"/>
          <p:cNvPicPr/>
          <p:nvPr/>
        </p:nvPicPr>
        <p:blipFill>
          <a:blip r:embed="rId2" cstate="print"/>
          <a:srcRect/>
          <a:stretch>
            <a:fillRect/>
          </a:stretch>
        </p:blipFill>
        <p:spPr bwMode="auto">
          <a:xfrm>
            <a:off x="179512" y="188640"/>
            <a:ext cx="8784976" cy="2066925"/>
          </a:xfrm>
          <a:prstGeom prst="rect">
            <a:avLst/>
          </a:prstGeom>
          <a:noFill/>
          <a:ln w="9525">
            <a:noFill/>
            <a:miter lim="800000"/>
            <a:headEnd/>
            <a:tailEnd/>
          </a:ln>
        </p:spPr>
      </p:pic>
    </p:spTree>
    <p:extLst>
      <p:ext uri="{BB962C8B-B14F-4D97-AF65-F5344CB8AC3E}">
        <p14:creationId xmlns:p14="http://schemas.microsoft.com/office/powerpoint/2010/main" val="1404480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r>
              <a:rPr lang="nl-BE" dirty="0" smtClean="0"/>
              <a:t>Vlaams Actieprogramma KINDERARMOEDE</a:t>
            </a:r>
          </a:p>
        </p:txBody>
      </p:sp>
      <p:sp>
        <p:nvSpPr>
          <p:cNvPr id="23555" name="Tijdelijke aanduiding voor inhoud 2"/>
          <p:cNvSpPr>
            <a:spLocks noGrp="1"/>
          </p:cNvSpPr>
          <p:nvPr>
            <p:ph idx="1"/>
          </p:nvPr>
        </p:nvSpPr>
        <p:spPr>
          <a:xfrm>
            <a:off x="250825" y="1989138"/>
            <a:ext cx="8642350" cy="3673475"/>
          </a:xfrm>
        </p:spPr>
        <p:txBody>
          <a:bodyPr/>
          <a:lstStyle/>
          <a:p>
            <a:pPr marL="457200" indent="-457200" algn="ctr">
              <a:buFontTx/>
              <a:buAutoNum type="alphaUcParenR"/>
            </a:pPr>
            <a:r>
              <a:rPr lang="nl-BE" sz="2800" dirty="0" smtClean="0"/>
              <a:t>Vlaams Actieprogramma Kinderarmoede(in VAPA)</a:t>
            </a:r>
          </a:p>
          <a:p>
            <a:pPr marL="457200" indent="-457200">
              <a:buFontTx/>
              <a:buAutoNum type="alphaUcParenR"/>
            </a:pPr>
            <a:endParaRPr lang="nl-BE" sz="1000" dirty="0" smtClean="0"/>
          </a:p>
          <a:p>
            <a:pPr lvl="1">
              <a:buNone/>
            </a:pPr>
            <a:r>
              <a:rPr lang="nl-BE" sz="2000" dirty="0" smtClean="0"/>
              <a:t>Elke minister participeert:   </a:t>
            </a:r>
          </a:p>
          <a:p>
            <a:pPr lvl="2"/>
            <a:r>
              <a:rPr lang="nl-BE" sz="1600" dirty="0" smtClean="0"/>
              <a:t>Lokale diensten buurtgerichte opvang</a:t>
            </a:r>
          </a:p>
          <a:p>
            <a:pPr lvl="2"/>
            <a:r>
              <a:rPr lang="nl-BE" sz="1600" dirty="0" smtClean="0"/>
              <a:t>Projecten gezinsondersteuning met bruggen onderwijs/werk</a:t>
            </a:r>
          </a:p>
          <a:p>
            <a:pPr lvl="2"/>
            <a:r>
              <a:rPr lang="nl-BE" sz="1600" dirty="0" smtClean="0"/>
              <a:t>Prenatale zorg</a:t>
            </a:r>
          </a:p>
          <a:p>
            <a:pPr lvl="2"/>
            <a:r>
              <a:rPr lang="nl-BE" sz="1600" dirty="0" smtClean="0"/>
              <a:t>Huizen van het kind</a:t>
            </a:r>
          </a:p>
          <a:p>
            <a:pPr lvl="2"/>
            <a:r>
              <a:rPr lang="nl-BE" sz="1600" dirty="0" smtClean="0"/>
              <a:t>Kwaliteitsvolle, toegankelijke en voldoende kinderopvang</a:t>
            </a:r>
          </a:p>
          <a:p>
            <a:pPr lvl="2"/>
            <a:r>
              <a:rPr lang="nl-BE" sz="1600" dirty="0" smtClean="0"/>
              <a:t>Centra voor kinderzorg en gezinsondersteuning</a:t>
            </a:r>
          </a:p>
          <a:p>
            <a:pPr lvl="2"/>
            <a:r>
              <a:rPr lang="nl-BE" sz="1600" dirty="0" smtClean="0"/>
              <a:t>Gezinsbegeleiding voor ondernemers in moeilijkheden</a:t>
            </a:r>
          </a:p>
          <a:p>
            <a:pPr lvl="2"/>
            <a:r>
              <a:rPr lang="nl-BE" sz="1600" dirty="0" smtClean="0"/>
              <a:t>Duurzame kleuterparticipatie – informeren over belang kleuteronderwijs</a:t>
            </a:r>
          </a:p>
          <a:p>
            <a:pPr lvl="2"/>
            <a:r>
              <a:rPr lang="nl-BE" sz="1600" dirty="0" smtClean="0"/>
              <a:t>Betere omkadering kleuteronderwijs</a:t>
            </a:r>
          </a:p>
          <a:p>
            <a:pPr lvl="2"/>
            <a:r>
              <a:rPr lang="nl-BE" sz="1600" dirty="0" smtClean="0"/>
              <a:t>Betaalbaarheid van het onderwijs</a:t>
            </a:r>
          </a:p>
          <a:p>
            <a:pPr lvl="2"/>
            <a:endParaRPr lang="nl-BE" sz="1600" dirty="0" smtClean="0"/>
          </a:p>
        </p:txBody>
      </p:sp>
    </p:spTree>
    <p:extLst>
      <p:ext uri="{BB962C8B-B14F-4D97-AF65-F5344CB8AC3E}">
        <p14:creationId xmlns:p14="http://schemas.microsoft.com/office/powerpoint/2010/main" val="4079563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r>
              <a:rPr lang="nl-BE" dirty="0" smtClean="0"/>
              <a:t>Vlaams Actieprogramma </a:t>
            </a:r>
            <a:br>
              <a:rPr lang="nl-BE" dirty="0" smtClean="0"/>
            </a:br>
            <a:r>
              <a:rPr lang="nl-BE" dirty="0" smtClean="0"/>
              <a:t>KINDERARMOEDE</a:t>
            </a:r>
          </a:p>
        </p:txBody>
      </p:sp>
      <p:sp>
        <p:nvSpPr>
          <p:cNvPr id="24579" name="Tijdelijke aanduiding voor inhoud 2"/>
          <p:cNvSpPr>
            <a:spLocks noGrp="1"/>
          </p:cNvSpPr>
          <p:nvPr>
            <p:ph idx="1"/>
          </p:nvPr>
        </p:nvSpPr>
        <p:spPr>
          <a:xfrm>
            <a:off x="250825" y="1989138"/>
            <a:ext cx="8642350" cy="4176712"/>
          </a:xfrm>
        </p:spPr>
        <p:txBody>
          <a:bodyPr/>
          <a:lstStyle/>
          <a:p>
            <a:pPr lvl="2"/>
            <a:endParaRPr lang="nl-BE" sz="1600" dirty="0" smtClean="0"/>
          </a:p>
          <a:p>
            <a:pPr lvl="2"/>
            <a:r>
              <a:rPr lang="nl-BE" sz="1600" dirty="0" smtClean="0"/>
              <a:t>Betere communicatie </a:t>
            </a:r>
            <a:r>
              <a:rPr lang="nl-BE" sz="1600" dirty="0" err="1" smtClean="0"/>
              <a:t>school-ouders</a:t>
            </a:r>
            <a:endParaRPr lang="nl-BE" sz="1600" dirty="0" smtClean="0"/>
          </a:p>
          <a:p>
            <a:pPr lvl="2"/>
            <a:r>
              <a:rPr lang="nl-BE" sz="1600" dirty="0" smtClean="0"/>
              <a:t>Flankerend onderwijsbeleid</a:t>
            </a:r>
          </a:p>
          <a:p>
            <a:pPr lvl="2"/>
            <a:r>
              <a:rPr lang="nl-BE" sz="1600" dirty="0" smtClean="0"/>
              <a:t>Leesweb – wegwerken laaggeletterdheid</a:t>
            </a:r>
          </a:p>
          <a:p>
            <a:pPr lvl="2"/>
            <a:r>
              <a:rPr lang="nl-BE" sz="1600" dirty="0" smtClean="0"/>
              <a:t>Speelkansen van kinderen verhogen</a:t>
            </a:r>
          </a:p>
          <a:p>
            <a:pPr lvl="2"/>
            <a:r>
              <a:rPr lang="nl-BE" sz="1600" dirty="0" smtClean="0"/>
              <a:t>Specifieke trajecten naar werk voor ouders in armoede</a:t>
            </a:r>
            <a:endParaRPr lang="nl-BE" dirty="0" smtClean="0">
              <a:solidFill>
                <a:srgbClr val="FF0000"/>
              </a:solidFill>
            </a:endParaRPr>
          </a:p>
          <a:p>
            <a:pPr lvl="2"/>
            <a:r>
              <a:rPr lang="nl-BE" sz="1600" dirty="0" smtClean="0"/>
              <a:t>Vakantieparticipatie – toerisme voor allen met oog voor kinderen </a:t>
            </a:r>
          </a:p>
          <a:p>
            <a:pPr lvl="2"/>
            <a:r>
              <a:rPr lang="nl-BE" sz="1600" dirty="0" smtClean="0"/>
              <a:t>Rekening houden met kinderen bij</a:t>
            </a:r>
          </a:p>
          <a:p>
            <a:pPr lvl="3"/>
            <a:r>
              <a:rPr lang="nl-BE" sz="1600" dirty="0" smtClean="0"/>
              <a:t>recht op sociale huisvesting</a:t>
            </a:r>
          </a:p>
          <a:p>
            <a:pPr lvl="3"/>
            <a:r>
              <a:rPr lang="nl-BE" sz="1600" dirty="0" smtClean="0"/>
              <a:t>minimumlevering aardgas</a:t>
            </a:r>
          </a:p>
          <a:p>
            <a:pPr lvl="3"/>
            <a:r>
              <a:rPr lang="nl-BE" sz="1600" dirty="0" smtClean="0"/>
              <a:t>(her)aanleg van woonwagenterreinen</a:t>
            </a:r>
          </a:p>
          <a:p>
            <a:pPr lvl="2"/>
            <a:endParaRPr lang="nl-BE" sz="1600" dirty="0" smtClean="0"/>
          </a:p>
        </p:txBody>
      </p:sp>
    </p:spTree>
    <p:extLst>
      <p:ext uri="{BB962C8B-B14F-4D97-AF65-F5344CB8AC3E}">
        <p14:creationId xmlns:p14="http://schemas.microsoft.com/office/powerpoint/2010/main" val="3659256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r>
              <a:rPr lang="nl-BE" dirty="0" smtClean="0"/>
              <a:t>Steun aan een lokaal KINDERARMOEDEBELEID</a:t>
            </a:r>
          </a:p>
        </p:txBody>
      </p:sp>
      <p:sp>
        <p:nvSpPr>
          <p:cNvPr id="25603" name="Tijdelijke aanduiding voor inhoud 2"/>
          <p:cNvSpPr>
            <a:spLocks noGrp="1"/>
          </p:cNvSpPr>
          <p:nvPr>
            <p:ph idx="1"/>
          </p:nvPr>
        </p:nvSpPr>
        <p:spPr>
          <a:xfrm>
            <a:off x="250825" y="1989138"/>
            <a:ext cx="8642350" cy="4248174"/>
          </a:xfrm>
        </p:spPr>
        <p:txBody>
          <a:bodyPr/>
          <a:lstStyle/>
          <a:p>
            <a:pPr marL="0" indent="0" algn="ctr">
              <a:buFontTx/>
              <a:buNone/>
            </a:pPr>
            <a:r>
              <a:rPr lang="nl-BE" sz="2800" dirty="0" smtClean="0"/>
              <a:t>B) Ondersteuning lokaal kinderarmoedebeleid</a:t>
            </a:r>
          </a:p>
          <a:p>
            <a:pPr marL="0" indent="0">
              <a:buFontTx/>
              <a:buNone/>
            </a:pPr>
            <a:endParaRPr lang="nl-BE" sz="1000" dirty="0" smtClean="0"/>
          </a:p>
          <a:p>
            <a:pPr lvl="1"/>
            <a:r>
              <a:rPr lang="nl-BE" sz="2000" b="1" dirty="0" smtClean="0"/>
              <a:t>Methodologische ondersteuning</a:t>
            </a:r>
          </a:p>
          <a:p>
            <a:pPr lvl="2"/>
            <a:endParaRPr lang="nl-BE" sz="1600" dirty="0" smtClean="0"/>
          </a:p>
          <a:p>
            <a:pPr lvl="2"/>
            <a:r>
              <a:rPr lang="nl-BE" sz="1600" dirty="0" smtClean="0"/>
              <a:t>Methodiekenhandboek ‘Elk kind telt’</a:t>
            </a:r>
          </a:p>
          <a:p>
            <a:pPr lvl="3"/>
            <a:r>
              <a:rPr lang="nl-BE" sz="1200" dirty="0" smtClean="0"/>
              <a:t>Goede praktijken, projectenmarkt </a:t>
            </a:r>
          </a:p>
          <a:p>
            <a:pPr lvl="3"/>
            <a:r>
              <a:rPr lang="nl-BE" sz="1200" dirty="0" smtClean="0"/>
              <a:t>Evaluatie lopende kinderarmoedeprojecten</a:t>
            </a:r>
          </a:p>
          <a:p>
            <a:pPr marL="1371600" lvl="3" indent="0">
              <a:buNone/>
            </a:pPr>
            <a:endParaRPr lang="nl-BE" sz="1200" dirty="0"/>
          </a:p>
          <a:p>
            <a:pPr lvl="2"/>
            <a:r>
              <a:rPr lang="nl-BE" sz="1600" dirty="0"/>
              <a:t>Provinciale </a:t>
            </a:r>
            <a:r>
              <a:rPr lang="nl-BE" sz="1600" dirty="0" smtClean="0"/>
              <a:t>rondes </a:t>
            </a:r>
            <a:r>
              <a:rPr lang="nl-BE" sz="1600" dirty="0"/>
              <a:t>lokaal </a:t>
            </a:r>
            <a:r>
              <a:rPr lang="nl-BE" sz="1600" dirty="0" smtClean="0"/>
              <a:t>armoedebeleid</a:t>
            </a:r>
          </a:p>
          <a:p>
            <a:pPr lvl="2"/>
            <a:endParaRPr lang="nl-BE" sz="1600" dirty="0"/>
          </a:p>
          <a:p>
            <a:pPr lvl="1"/>
            <a:r>
              <a:rPr lang="nl-BE" sz="2000" b="1" dirty="0" smtClean="0"/>
              <a:t>Financiële ondersteuning</a:t>
            </a:r>
          </a:p>
          <a:p>
            <a:pPr lvl="1"/>
            <a:endParaRPr lang="nl-BE" sz="2000" dirty="0"/>
          </a:p>
          <a:p>
            <a:pPr lvl="2"/>
            <a:r>
              <a:rPr lang="nl-BE" sz="1600" dirty="0" smtClean="0"/>
              <a:t>Projectoproepen lokale </a:t>
            </a:r>
            <a:r>
              <a:rPr lang="nl-BE" sz="1600" dirty="0" err="1" smtClean="0"/>
              <a:t>kinderarmoedeprojecten</a:t>
            </a:r>
            <a:r>
              <a:rPr lang="nl-BE" sz="1600" dirty="0" smtClean="0"/>
              <a:t> (3 x 1mljn)</a:t>
            </a:r>
          </a:p>
        </p:txBody>
      </p:sp>
    </p:spTree>
    <p:extLst>
      <p:ext uri="{BB962C8B-B14F-4D97-AF65-F5344CB8AC3E}">
        <p14:creationId xmlns:p14="http://schemas.microsoft.com/office/powerpoint/2010/main" val="3349298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Lessen uit de projectoproepen</a:t>
            </a:r>
            <a:endParaRPr lang="nl-BE" dirty="0"/>
          </a:p>
        </p:txBody>
      </p:sp>
      <p:sp>
        <p:nvSpPr>
          <p:cNvPr id="3" name="Tijdelijke aanduiding voor inhoud 2"/>
          <p:cNvSpPr>
            <a:spLocks noGrp="1"/>
          </p:cNvSpPr>
          <p:nvPr>
            <p:ph idx="1"/>
          </p:nvPr>
        </p:nvSpPr>
        <p:spPr>
          <a:xfrm>
            <a:off x="179512" y="1916833"/>
            <a:ext cx="8713663" cy="4249018"/>
          </a:xfrm>
        </p:spPr>
        <p:txBody>
          <a:bodyPr/>
          <a:lstStyle/>
          <a:p>
            <a:pPr marL="0" indent="0">
              <a:buNone/>
            </a:pPr>
            <a:r>
              <a:rPr lang="nl-BE" sz="2800" dirty="0" smtClean="0"/>
              <a:t>       C</a:t>
            </a:r>
            <a:r>
              <a:rPr lang="nl-BE" sz="2800" dirty="0"/>
              <a:t>) </a:t>
            </a:r>
            <a:r>
              <a:rPr lang="nl-BE" sz="2800" dirty="0" smtClean="0"/>
              <a:t>Een visie voor de toekomst</a:t>
            </a:r>
          </a:p>
          <a:p>
            <a:pPr>
              <a:buNone/>
            </a:pPr>
            <a:r>
              <a:rPr lang="nl-BE" sz="2000" dirty="0" smtClean="0"/>
              <a:t>Evaluatie </a:t>
            </a:r>
            <a:r>
              <a:rPr lang="nl-BE" sz="2000" dirty="0" err="1" smtClean="0"/>
              <a:t>kinderarmoedeprojecten</a:t>
            </a:r>
            <a:r>
              <a:rPr lang="nl-BE" sz="2000" dirty="0" smtClean="0"/>
              <a:t>:</a:t>
            </a:r>
          </a:p>
          <a:p>
            <a:r>
              <a:rPr lang="nl-BE" sz="1800" dirty="0" smtClean="0"/>
              <a:t>Kinderarmoedebestrijding vraagt een </a:t>
            </a:r>
            <a:r>
              <a:rPr lang="nl-BE" sz="1800" b="1" dirty="0" smtClean="0"/>
              <a:t>langdurig </a:t>
            </a:r>
            <a:r>
              <a:rPr lang="nl-BE" sz="1800" dirty="0" smtClean="0"/>
              <a:t>proces, op maat van het gezin en in sfeer van vertrouwen</a:t>
            </a:r>
          </a:p>
          <a:p>
            <a:r>
              <a:rPr lang="nl-BE" sz="1800" dirty="0" smtClean="0"/>
              <a:t>Invalshoek ondersteuning van heel het </a:t>
            </a:r>
            <a:r>
              <a:rPr lang="nl-BE" sz="1800" b="1" dirty="0" smtClean="0"/>
              <a:t>gezin</a:t>
            </a:r>
            <a:r>
              <a:rPr lang="nl-BE" sz="1800" dirty="0" smtClean="0"/>
              <a:t> (nood aan vertrouwenspersoon)</a:t>
            </a:r>
          </a:p>
          <a:p>
            <a:r>
              <a:rPr lang="nl-BE" sz="1800" b="1" dirty="0" smtClean="0"/>
              <a:t>Brug</a:t>
            </a:r>
            <a:r>
              <a:rPr lang="nl-BE" sz="1800" dirty="0" smtClean="0"/>
              <a:t> tussen gezinnen en hulp- en dienstverlening</a:t>
            </a:r>
          </a:p>
          <a:p>
            <a:r>
              <a:rPr lang="nl-BE" sz="1800" b="1" dirty="0" smtClean="0"/>
              <a:t>Laagdrempelig</a:t>
            </a:r>
            <a:r>
              <a:rPr lang="nl-BE" sz="1800" dirty="0" smtClean="0"/>
              <a:t> en informeel (belang competenties van medewerkers)</a:t>
            </a:r>
          </a:p>
          <a:p>
            <a:r>
              <a:rPr lang="nl-BE" sz="1800" dirty="0" smtClean="0"/>
              <a:t>Mogelijkheid tot intergemeentelijke samenwerking</a:t>
            </a:r>
          </a:p>
          <a:p>
            <a:r>
              <a:rPr lang="nl-BE" sz="1800" b="1" dirty="0" smtClean="0"/>
              <a:t>Onbekend</a:t>
            </a:r>
            <a:r>
              <a:rPr lang="nl-BE" sz="1800" dirty="0" smtClean="0"/>
              <a:t> is onbemind: organisaties kennen elkaars bestaan of werking niet of onvoldoende</a:t>
            </a:r>
          </a:p>
          <a:p>
            <a:r>
              <a:rPr lang="nl-BE" sz="1800" dirty="0" smtClean="0"/>
              <a:t>Belang van goede participatie van de doelgroep (behoeften, wensen en verwachtingen) en het inschakelen van</a:t>
            </a:r>
            <a:r>
              <a:rPr lang="nl-BE" sz="1800" b="1" dirty="0" smtClean="0"/>
              <a:t> ervaringskennis</a:t>
            </a:r>
            <a:r>
              <a:rPr lang="nl-BE" sz="1800" dirty="0" smtClean="0"/>
              <a:t>, bv. via ervaringsdeskundigheid in het netwerk</a:t>
            </a:r>
          </a:p>
          <a:p>
            <a:endParaRPr lang="nl-BE" sz="1800" dirty="0" smtClean="0"/>
          </a:p>
        </p:txBody>
      </p:sp>
    </p:spTree>
    <p:extLst>
      <p:ext uri="{BB962C8B-B14F-4D97-AF65-F5344CB8AC3E}">
        <p14:creationId xmlns:p14="http://schemas.microsoft.com/office/powerpoint/2010/main" val="3365538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Tijd voor structurele verankering </a:t>
            </a:r>
            <a:endParaRPr lang="nl-BE" dirty="0"/>
          </a:p>
        </p:txBody>
      </p:sp>
      <p:sp>
        <p:nvSpPr>
          <p:cNvPr id="3" name="Tijdelijke aanduiding voor inhoud 2"/>
          <p:cNvSpPr>
            <a:spLocks noGrp="1"/>
          </p:cNvSpPr>
          <p:nvPr>
            <p:ph idx="1"/>
          </p:nvPr>
        </p:nvSpPr>
        <p:spPr/>
        <p:txBody>
          <a:bodyPr/>
          <a:lstStyle/>
          <a:p>
            <a:pPr lvl="1"/>
            <a:r>
              <a:rPr lang="nl-BE" b="1" dirty="0" smtClean="0"/>
              <a:t>Regierol lokaal bestuur ondersteunen: </a:t>
            </a:r>
            <a:r>
              <a:rPr lang="nl-BE" b="1" dirty="0" err="1" smtClean="0"/>
              <a:t>recurrente</a:t>
            </a:r>
            <a:r>
              <a:rPr lang="nl-BE" b="1" dirty="0" smtClean="0"/>
              <a:t> middelen aanreiken aan zwaarst getroffen gemeenten </a:t>
            </a:r>
          </a:p>
          <a:p>
            <a:pPr lvl="1"/>
            <a:r>
              <a:rPr lang="nl-BE" dirty="0" smtClean="0"/>
              <a:t>Daarnaast brede maatschappelijke mobilisering (ook de privésector!) en steun aan innovatieve lokale projecten (het Kinderarmoedefonds bij KBS) die later kunnen </a:t>
            </a:r>
            <a:r>
              <a:rPr lang="nl-BE" dirty="0" err="1" smtClean="0"/>
              <a:t>inkantelen</a:t>
            </a:r>
            <a:r>
              <a:rPr lang="nl-BE" dirty="0" smtClean="0"/>
              <a:t> in regulier beleid </a:t>
            </a:r>
            <a:endParaRPr lang="nl-BE" dirty="0"/>
          </a:p>
        </p:txBody>
      </p:sp>
    </p:spTree>
    <p:extLst>
      <p:ext uri="{BB962C8B-B14F-4D97-AF65-F5344CB8AC3E}">
        <p14:creationId xmlns:p14="http://schemas.microsoft.com/office/powerpoint/2010/main" val="4072126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Het structurele beleid </a:t>
            </a:r>
            <a:endParaRPr lang="nl-BE" dirty="0"/>
          </a:p>
        </p:txBody>
      </p:sp>
      <p:sp>
        <p:nvSpPr>
          <p:cNvPr id="3" name="Tijdelijke aanduiding voor inhoud 2"/>
          <p:cNvSpPr>
            <a:spLocks noGrp="1"/>
          </p:cNvSpPr>
          <p:nvPr>
            <p:ph idx="1"/>
          </p:nvPr>
        </p:nvSpPr>
        <p:spPr>
          <a:xfrm>
            <a:off x="251520" y="1916833"/>
            <a:ext cx="8641655" cy="4249018"/>
          </a:xfrm>
        </p:spPr>
        <p:txBody>
          <a:bodyPr/>
          <a:lstStyle/>
          <a:p>
            <a:r>
              <a:rPr lang="nl-BE" sz="2800" b="1" dirty="0" smtClean="0"/>
              <a:t>Verankering structurele ondersteuning lokale besturen</a:t>
            </a:r>
            <a:endParaRPr lang="nl-BE" sz="2000" dirty="0" smtClean="0"/>
          </a:p>
          <a:p>
            <a:pPr lvl="1"/>
            <a:r>
              <a:rPr lang="nl-BE" sz="2000" dirty="0" smtClean="0"/>
              <a:t>Financiële ondersteuning: </a:t>
            </a:r>
          </a:p>
          <a:p>
            <a:pPr lvl="2"/>
            <a:r>
              <a:rPr lang="nl-BE" sz="1600" dirty="0" smtClean="0"/>
              <a:t>4,5 miljoen euro in 2014</a:t>
            </a:r>
          </a:p>
          <a:p>
            <a:pPr lvl="1"/>
            <a:endParaRPr lang="nl-BE" sz="2000" dirty="0"/>
          </a:p>
          <a:p>
            <a:pPr lvl="1"/>
            <a:r>
              <a:rPr lang="nl-BE" sz="2000" dirty="0" smtClean="0"/>
              <a:t>Methodologische ondersteuning:</a:t>
            </a:r>
          </a:p>
          <a:p>
            <a:pPr lvl="2"/>
            <a:r>
              <a:rPr lang="nl-BE" sz="1600" dirty="0" smtClean="0"/>
              <a:t>Goede praktijken oplijsten en aanreiken aan de lokale besturen om ermee aan de slag te gaan</a:t>
            </a:r>
          </a:p>
          <a:p>
            <a:pPr lvl="2"/>
            <a:r>
              <a:rPr lang="nl-BE" sz="1600" dirty="0" smtClean="0"/>
              <a:t>Lerend netwerk van de lokale </a:t>
            </a:r>
            <a:r>
              <a:rPr lang="nl-BE" sz="1600" dirty="0" err="1" smtClean="0"/>
              <a:t>kinderarmoedecoördinatoren</a:t>
            </a:r>
            <a:r>
              <a:rPr lang="nl-BE" sz="1600" dirty="0" smtClean="0"/>
              <a:t> </a:t>
            </a:r>
          </a:p>
          <a:p>
            <a:pPr lvl="2">
              <a:buNone/>
            </a:pPr>
            <a:r>
              <a:rPr lang="nl-BE" sz="1600" dirty="0" smtClean="0"/>
              <a:t> </a:t>
            </a:r>
            <a:endParaRPr lang="nl-BE" sz="1600" dirty="0"/>
          </a:p>
          <a:p>
            <a:pPr marL="914400" lvl="2" indent="0">
              <a:buNone/>
            </a:pPr>
            <a:r>
              <a:rPr lang="nl-BE" sz="1600" dirty="0" smtClean="0">
                <a:sym typeface="Wingdings" pitchFamily="2" charset="2"/>
              </a:rPr>
              <a:t> Start BBC-cyclus biedt uitstekende opportuniteit om de aanpak van kinderarmoede ook op lokaal vlak tot prioriteit te benoemen</a:t>
            </a:r>
            <a:endParaRPr lang="nl-BE" sz="1600" dirty="0" smtClean="0"/>
          </a:p>
          <a:p>
            <a:pPr lvl="1"/>
            <a:endParaRPr lang="nl-BE" sz="2000" dirty="0"/>
          </a:p>
        </p:txBody>
      </p:sp>
    </p:spTree>
    <p:extLst>
      <p:ext uri="{BB962C8B-B14F-4D97-AF65-F5344CB8AC3E}">
        <p14:creationId xmlns:p14="http://schemas.microsoft.com/office/powerpoint/2010/main" val="3208669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TOELICHTING GEHANTEERDE </a:t>
            </a:r>
            <a:r>
              <a:rPr lang="nl-BE" dirty="0" smtClean="0"/>
              <a:t>INDICATOREN</a:t>
            </a:r>
            <a:endParaRPr lang="nl-BE" dirty="0"/>
          </a:p>
        </p:txBody>
      </p:sp>
      <p:sp>
        <p:nvSpPr>
          <p:cNvPr id="3" name="Tijdelijke aanduiding voor inhoud 2"/>
          <p:cNvSpPr>
            <a:spLocks noGrp="1"/>
          </p:cNvSpPr>
          <p:nvPr>
            <p:ph idx="1"/>
          </p:nvPr>
        </p:nvSpPr>
        <p:spPr>
          <a:xfrm>
            <a:off x="251520" y="1844824"/>
            <a:ext cx="7777162" cy="3673475"/>
          </a:xfrm>
        </p:spPr>
        <p:txBody>
          <a:bodyPr>
            <a:normAutofit fontScale="47500" lnSpcReduction="20000"/>
          </a:bodyPr>
          <a:lstStyle/>
          <a:p>
            <a:endParaRPr lang="nl-BE" sz="4000" dirty="0"/>
          </a:p>
          <a:p>
            <a:endParaRPr lang="nl-NL" sz="1900" dirty="0" smtClean="0"/>
          </a:p>
          <a:p>
            <a:r>
              <a:rPr lang="nl-NL" b="1" dirty="0" smtClean="0"/>
              <a:t>Indicator 1</a:t>
            </a:r>
            <a:r>
              <a:rPr lang="nl-NL" dirty="0" smtClean="0"/>
              <a:t>: het aantal personen met voorkeursregeling in de ziekteverzekering  van 0 tot en met 4 jaar </a:t>
            </a:r>
            <a:endParaRPr lang="nl-BE" dirty="0" smtClean="0"/>
          </a:p>
          <a:p>
            <a:r>
              <a:rPr lang="nl-NL" b="1" dirty="0" smtClean="0"/>
              <a:t>Indicator 2:</a:t>
            </a:r>
            <a:r>
              <a:rPr lang="nl-NL" dirty="0" smtClean="0"/>
              <a:t>het aantal eenoudergezinnen met kinderen van 0 tot en met 3 jaar </a:t>
            </a:r>
          </a:p>
          <a:p>
            <a:r>
              <a:rPr lang="nl-NL" b="1" dirty="0" smtClean="0"/>
              <a:t>indicator 3:</a:t>
            </a:r>
            <a:r>
              <a:rPr lang="nl-NL" dirty="0" smtClean="0"/>
              <a:t> de </a:t>
            </a:r>
            <a:r>
              <a:rPr lang="nl-NL" dirty="0" err="1" smtClean="0"/>
              <a:t>kansarmoede</a:t>
            </a:r>
            <a:r>
              <a:rPr lang="nl-NL" dirty="0" smtClean="0"/>
              <a:t>-index van Kind &amp; Gezin (b</a:t>
            </a:r>
            <a:r>
              <a:rPr lang="nl-BE" dirty="0" err="1" smtClean="0"/>
              <a:t>eschikbaar</a:t>
            </a:r>
            <a:r>
              <a:rPr lang="nl-BE" dirty="0" smtClean="0"/>
              <a:t> maandinkomen, opleiding ouders, arbeidssituatie ouders, ontwikkeling kind, huisvesting, gezondheid)</a:t>
            </a:r>
          </a:p>
          <a:p>
            <a:r>
              <a:rPr lang="nl-NL" b="1" dirty="0" smtClean="0"/>
              <a:t>Indicator 4: </a:t>
            </a:r>
            <a:r>
              <a:rPr lang="nl-NL" dirty="0" smtClean="0"/>
              <a:t>de onderwijs kansarmoede indicator voor het        kleuteronderwijs.(opleidingsniveau moeder, gezinstaal niet Nederlands, buurt met schoolse vertraging en schooltoelage)</a:t>
            </a:r>
            <a:r>
              <a:rPr lang="nl-NL" b="1" dirty="0" smtClean="0"/>
              <a:t> </a:t>
            </a:r>
          </a:p>
          <a:p>
            <a:r>
              <a:rPr lang="nl-NL" b="1" dirty="0" smtClean="0"/>
              <a:t>Indicator 5: </a:t>
            </a:r>
            <a:r>
              <a:rPr lang="nl-NL" dirty="0" smtClean="0"/>
              <a:t>aantal (equivalent) </a:t>
            </a:r>
            <a:r>
              <a:rPr lang="nl-NL" dirty="0" err="1" smtClean="0"/>
              <a:t>leefloners</a:t>
            </a:r>
            <a:r>
              <a:rPr lang="nl-NL" dirty="0" smtClean="0"/>
              <a:t> met gezinslast</a:t>
            </a:r>
          </a:p>
          <a:p>
            <a:r>
              <a:rPr lang="nl-NL" b="1" dirty="0" smtClean="0"/>
              <a:t>Indicator 6:</a:t>
            </a:r>
            <a:r>
              <a:rPr lang="nl-NL" dirty="0" smtClean="0"/>
              <a:t> het aantal werkloze huishoudens met kinderen van 0 tot en met 2 jaar </a:t>
            </a:r>
            <a:endParaRPr lang="nl-BE" dirty="0" smtClean="0"/>
          </a:p>
          <a:p>
            <a:r>
              <a:rPr lang="nl-NL" b="1" dirty="0" smtClean="0"/>
              <a:t>Indicator 7</a:t>
            </a:r>
            <a:r>
              <a:rPr lang="nl-NL" dirty="0" smtClean="0"/>
              <a:t>: het aantal huishoudens met kinderen van 0 tot en met 3 jaar waarbij een of beide ouders niet de EU-nationaliteit hebben  </a:t>
            </a:r>
          </a:p>
          <a:p>
            <a:pPr marL="0" indent="0">
              <a:buNone/>
            </a:pPr>
            <a:endParaRPr lang="nl-NL" dirty="0" smtClean="0"/>
          </a:p>
          <a:p>
            <a:pPr marL="0" indent="0">
              <a:buNone/>
            </a:pPr>
            <a:r>
              <a:rPr lang="nl-NL" dirty="0" smtClean="0"/>
              <a:t>Op basis hiervan: in 2014: </a:t>
            </a:r>
            <a:r>
              <a:rPr lang="nl-NL" b="1" dirty="0" smtClean="0"/>
              <a:t>70 gemeenten geselecteerd</a:t>
            </a:r>
            <a:endParaRPr lang="nl-BE" b="1" dirty="0" smtClean="0"/>
          </a:p>
          <a:p>
            <a:pPr marL="0" indent="0">
              <a:buNone/>
            </a:pPr>
            <a:endParaRPr lang="nl-BE" dirty="0"/>
          </a:p>
        </p:txBody>
      </p:sp>
    </p:spTree>
    <p:extLst>
      <p:ext uri="{BB962C8B-B14F-4D97-AF65-F5344CB8AC3E}">
        <p14:creationId xmlns:p14="http://schemas.microsoft.com/office/powerpoint/2010/main" val="4259765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BE" dirty="0" smtClean="0"/>
              <a:t>Belang van de COORDINATOR (aanspreekpunt) </a:t>
            </a:r>
            <a:endParaRPr lang="nl-BE" dirty="0"/>
          </a:p>
        </p:txBody>
      </p:sp>
      <p:sp>
        <p:nvSpPr>
          <p:cNvPr id="3" name="Tijdelijke aanduiding voor inhoud 2"/>
          <p:cNvSpPr>
            <a:spLocks noGrp="1"/>
          </p:cNvSpPr>
          <p:nvPr>
            <p:ph idx="1"/>
          </p:nvPr>
        </p:nvSpPr>
        <p:spPr/>
        <p:txBody>
          <a:bodyPr>
            <a:normAutofit/>
          </a:bodyPr>
          <a:lstStyle/>
          <a:p>
            <a:r>
              <a:rPr lang="nl-BE" dirty="0" smtClean="0"/>
              <a:t>Aanduiden of aanwerven</a:t>
            </a:r>
          </a:p>
          <a:p>
            <a:r>
              <a:rPr lang="nl-BE" dirty="0" smtClean="0"/>
              <a:t>Vanuit het lokaal bestuur als regisseur</a:t>
            </a:r>
          </a:p>
          <a:p>
            <a:r>
              <a:rPr lang="nl-BE" dirty="0" smtClean="0"/>
              <a:t>Samen brengen van alle lokale actoren en partners actief op of relevant voor de bestrijding van kinderarmoede in de gemeente/stad</a:t>
            </a:r>
          </a:p>
        </p:txBody>
      </p:sp>
    </p:spTree>
    <p:extLst>
      <p:ext uri="{BB962C8B-B14F-4D97-AF65-F5344CB8AC3E}">
        <p14:creationId xmlns:p14="http://schemas.microsoft.com/office/powerpoint/2010/main" val="3276635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BE" dirty="0" smtClean="0"/>
              <a:t> Multi-stakeholder benadering</a:t>
            </a:r>
            <a:endParaRPr lang="nl-BE" dirty="0"/>
          </a:p>
        </p:txBody>
      </p:sp>
      <p:sp>
        <p:nvSpPr>
          <p:cNvPr id="3" name="Tijdelijke aanduiding voor inhoud 2"/>
          <p:cNvSpPr>
            <a:spLocks noGrp="1"/>
          </p:cNvSpPr>
          <p:nvPr>
            <p:ph idx="1"/>
          </p:nvPr>
        </p:nvSpPr>
        <p:spPr/>
        <p:txBody>
          <a:bodyPr>
            <a:normAutofit fontScale="85000" lnSpcReduction="20000"/>
          </a:bodyPr>
          <a:lstStyle/>
          <a:p>
            <a:r>
              <a:rPr lang="nl-BE" sz="2500" dirty="0" smtClean="0"/>
              <a:t>Betrekken van de </a:t>
            </a:r>
            <a:r>
              <a:rPr lang="nl-BE" sz="2500" b="1" dirty="0" smtClean="0"/>
              <a:t>verschillende sectoren en organisaties</a:t>
            </a:r>
            <a:r>
              <a:rPr lang="nl-BE" sz="2500" dirty="0" smtClean="0"/>
              <a:t>, want niemand heeft alle benodigde sleutels in handen.</a:t>
            </a:r>
          </a:p>
          <a:p>
            <a:pPr lvl="1"/>
            <a:r>
              <a:rPr lang="nl-BE" sz="2100" dirty="0" smtClean="0"/>
              <a:t>sectoren: </a:t>
            </a:r>
            <a:r>
              <a:rPr lang="nl-BE" sz="2400" dirty="0"/>
              <a:t>welzijn, werk, onderwijs gezondheid, ruimtelijke ordening, sport, cultuur, …</a:t>
            </a:r>
          </a:p>
          <a:p>
            <a:pPr lvl="1"/>
            <a:r>
              <a:rPr lang="nl-BE" sz="2400" dirty="0" smtClean="0"/>
              <a:t>Ook </a:t>
            </a:r>
            <a:r>
              <a:rPr lang="nl-BE" sz="2400" dirty="0"/>
              <a:t>niet-vanzelfsprekende </a:t>
            </a:r>
            <a:r>
              <a:rPr lang="nl-BE" sz="2400" dirty="0" smtClean="0"/>
              <a:t>sectoren mogelijk </a:t>
            </a:r>
            <a:r>
              <a:rPr lang="nl-BE" sz="2400" dirty="0"/>
              <a:t>(bedrijfsleven, financiële </a:t>
            </a:r>
            <a:r>
              <a:rPr lang="nl-BE" sz="2400" dirty="0" smtClean="0"/>
              <a:t>wereld)</a:t>
            </a:r>
          </a:p>
          <a:p>
            <a:r>
              <a:rPr lang="nl-BE" sz="2500" dirty="0"/>
              <a:t>Met inbreng van </a:t>
            </a:r>
            <a:r>
              <a:rPr lang="nl-BE" sz="2500" b="1" dirty="0"/>
              <a:t>ervaringskennis</a:t>
            </a:r>
            <a:r>
              <a:rPr lang="nl-BE" sz="2500" dirty="0"/>
              <a:t> (ervaringsdeskundigen, verenigingen waar armen het woord nemen, </a:t>
            </a:r>
            <a:r>
              <a:rPr lang="nl-BE" sz="2500" dirty="0" smtClean="0"/>
              <a:t>…): niet voor hen maar met hen! </a:t>
            </a:r>
            <a:endParaRPr lang="nl-BE" sz="2500" dirty="0"/>
          </a:p>
          <a:p>
            <a:r>
              <a:rPr lang="nl-BE" sz="2500" dirty="0" smtClean="0"/>
              <a:t>Lokaal bestuur steeds als regisseur, soms ook als actor</a:t>
            </a:r>
          </a:p>
          <a:p>
            <a:r>
              <a:rPr lang="nl-BE" sz="2500" b="1" dirty="0"/>
              <a:t>Gedeeld eigenaarschap </a:t>
            </a:r>
            <a:r>
              <a:rPr lang="nl-BE" sz="2500" dirty="0"/>
              <a:t>en </a:t>
            </a:r>
            <a:r>
              <a:rPr lang="nl-BE" sz="2500" dirty="0" smtClean="0"/>
              <a:t>verantwoordelijkheid in denken en doen</a:t>
            </a:r>
            <a:endParaRPr lang="nl-BE" sz="2500" dirty="0"/>
          </a:p>
          <a:p>
            <a:endParaRPr lang="nl-BE" sz="2500" dirty="0" smtClean="0"/>
          </a:p>
          <a:p>
            <a:endParaRPr lang="nl-BE" sz="2500" dirty="0"/>
          </a:p>
        </p:txBody>
      </p:sp>
    </p:spTree>
    <p:extLst>
      <p:ext uri="{BB962C8B-B14F-4D97-AF65-F5344CB8AC3E}">
        <p14:creationId xmlns:p14="http://schemas.microsoft.com/office/powerpoint/2010/main" val="376241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BE" dirty="0" smtClean="0"/>
              <a:t> Integrale aanpak op alle terreinen</a:t>
            </a:r>
            <a:endParaRPr lang="nl-BE" dirty="0"/>
          </a:p>
        </p:txBody>
      </p:sp>
      <p:sp>
        <p:nvSpPr>
          <p:cNvPr id="3" name="Tijdelijke aanduiding voor inhoud 2"/>
          <p:cNvSpPr>
            <a:spLocks noGrp="1"/>
          </p:cNvSpPr>
          <p:nvPr>
            <p:ph idx="1"/>
          </p:nvPr>
        </p:nvSpPr>
        <p:spPr/>
        <p:txBody>
          <a:bodyPr>
            <a:normAutofit fontScale="85000" lnSpcReduction="20000"/>
          </a:bodyPr>
          <a:lstStyle/>
          <a:p>
            <a:endParaRPr lang="nl-BE" sz="800" dirty="0" smtClean="0"/>
          </a:p>
          <a:p>
            <a:r>
              <a:rPr lang="nl-BE" sz="2500" dirty="0" smtClean="0"/>
              <a:t>Kinderarmoede is </a:t>
            </a:r>
            <a:r>
              <a:rPr lang="nl-BE" sz="2500" dirty="0" err="1" smtClean="0"/>
              <a:t>multi-dimensionaal</a:t>
            </a:r>
            <a:endParaRPr lang="nl-BE" sz="2500" dirty="0" smtClean="0"/>
          </a:p>
          <a:p>
            <a:r>
              <a:rPr lang="nl-BE" sz="2500" dirty="0" smtClean="0"/>
              <a:t>kan dus niet succesvol bestreden worden vanuit één sector of levensdomein</a:t>
            </a:r>
          </a:p>
          <a:p>
            <a:r>
              <a:rPr lang="nl-BE" sz="2500" dirty="0"/>
              <a:t>Een integraal armoedebeleid ageert op alle vlakken: huisvesting, gezondheid, welzijn, inkomen, opleiding, participatie…</a:t>
            </a:r>
          </a:p>
          <a:p>
            <a:r>
              <a:rPr lang="nl-BE" sz="2500" dirty="0" smtClean="0"/>
              <a:t>Daarom versterking </a:t>
            </a:r>
            <a:r>
              <a:rPr lang="nl-BE" sz="2500" dirty="0"/>
              <a:t>of uitbouw onderlinge afstemming en contacten tussen partners </a:t>
            </a:r>
            <a:endParaRPr lang="nl-BE" sz="2500" dirty="0" smtClean="0"/>
          </a:p>
          <a:p>
            <a:r>
              <a:rPr lang="nl-BE" sz="2500" dirty="0" err="1" smtClean="0"/>
              <a:t>ifv</a:t>
            </a:r>
            <a:r>
              <a:rPr lang="nl-BE" sz="2500" dirty="0" smtClean="0"/>
              <a:t> gezamenlijk gedragen doelstelling(en)</a:t>
            </a:r>
            <a:endParaRPr lang="nl-BE" sz="2500" dirty="0"/>
          </a:p>
          <a:p>
            <a:r>
              <a:rPr lang="nl-BE" sz="2500" b="1" dirty="0" smtClean="0"/>
              <a:t>Resultaat: operationeel geïntegreerd actieplan kinderarmoede op lokaal vlak</a:t>
            </a:r>
            <a:endParaRPr lang="nl-BE" sz="2500" b="1" dirty="0"/>
          </a:p>
          <a:p>
            <a:endParaRPr lang="nl-BE" dirty="0" smtClean="0"/>
          </a:p>
          <a:p>
            <a:endParaRPr lang="nl-BE" dirty="0" smtClean="0"/>
          </a:p>
          <a:p>
            <a:endParaRPr lang="nl-BE" dirty="0"/>
          </a:p>
        </p:txBody>
      </p:sp>
    </p:spTree>
    <p:extLst>
      <p:ext uri="{BB962C8B-B14F-4D97-AF65-F5344CB8AC3E}">
        <p14:creationId xmlns:p14="http://schemas.microsoft.com/office/powerpoint/2010/main" val="3267208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Armoede in Vlaanderen </a:t>
            </a:r>
            <a:endParaRPr lang="nl-BE" dirty="0"/>
          </a:p>
        </p:txBody>
      </p:sp>
      <p:pic>
        <p:nvPicPr>
          <p:cNvPr id="2052" name="Picture 4"/>
          <p:cNvPicPr>
            <a:picLocks noGrp="1" noChangeAspect="1" noChangeArrowheads="1"/>
          </p:cNvPicPr>
          <p:nvPr>
            <p:ph idx="1"/>
          </p:nvPr>
        </p:nvPicPr>
        <p:blipFill>
          <a:blip r:embed="rId3" cstate="print"/>
          <a:srcRect/>
          <a:stretch>
            <a:fillRect/>
          </a:stretch>
        </p:blipFill>
        <p:spPr bwMode="auto">
          <a:xfrm>
            <a:off x="1000100" y="2857495"/>
            <a:ext cx="7429552" cy="3308355"/>
          </a:xfrm>
          <a:prstGeom prst="rect">
            <a:avLst/>
          </a:prstGeom>
          <a:noFill/>
          <a:ln w="9525">
            <a:noFill/>
            <a:miter lim="800000"/>
            <a:headEnd/>
            <a:tailEnd/>
          </a:ln>
          <a:effectLst/>
        </p:spPr>
      </p:pic>
      <p:sp>
        <p:nvSpPr>
          <p:cNvPr id="8" name="Tekstvak 7"/>
          <p:cNvSpPr txBox="1"/>
          <p:nvPr/>
        </p:nvSpPr>
        <p:spPr>
          <a:xfrm>
            <a:off x="928662" y="2285992"/>
            <a:ext cx="5032147" cy="338554"/>
          </a:xfrm>
          <a:prstGeom prst="rect">
            <a:avLst/>
          </a:prstGeom>
          <a:noFill/>
        </p:spPr>
        <p:txBody>
          <a:bodyPr wrap="none" rtlCol="0">
            <a:spAutoFit/>
          </a:bodyPr>
          <a:lstStyle/>
          <a:p>
            <a:pPr>
              <a:buFont typeface="Arial" pitchFamily="34" charset="0"/>
              <a:buChar char="•"/>
            </a:pPr>
            <a:r>
              <a:rPr lang="nl-BE" sz="1600" dirty="0" smtClean="0">
                <a:solidFill>
                  <a:schemeClr val="accent4">
                    <a:lumMod val="65000"/>
                    <a:lumOff val="35000"/>
                  </a:schemeClr>
                </a:solidFill>
              </a:rPr>
              <a:t> Bevolking onder de </a:t>
            </a:r>
            <a:r>
              <a:rPr lang="nl-BE" sz="1600" dirty="0" err="1" smtClean="0">
                <a:solidFill>
                  <a:schemeClr val="accent4">
                    <a:lumMod val="65000"/>
                    <a:lumOff val="35000"/>
                  </a:schemeClr>
                </a:solidFill>
              </a:rPr>
              <a:t>armoederisicodrempel</a:t>
            </a:r>
            <a:r>
              <a:rPr lang="nl-BE" sz="1600" dirty="0" smtClean="0">
                <a:solidFill>
                  <a:schemeClr val="accent4">
                    <a:lumMod val="65000"/>
                    <a:lumOff val="35000"/>
                  </a:schemeClr>
                </a:solidFill>
              </a:rPr>
              <a:t>: evolutie </a:t>
            </a:r>
            <a:endParaRPr lang="nl-BE" sz="1600" dirty="0">
              <a:solidFill>
                <a:schemeClr val="accent4">
                  <a:lumMod val="65000"/>
                  <a:lumOff val="3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BE" dirty="0" smtClean="0"/>
              <a:t> Integrale aanpak – concrete acties </a:t>
            </a:r>
            <a:endParaRPr lang="nl-BE" dirty="0"/>
          </a:p>
        </p:txBody>
      </p:sp>
      <p:sp>
        <p:nvSpPr>
          <p:cNvPr id="3" name="Tijdelijke aanduiding voor inhoud 2"/>
          <p:cNvSpPr>
            <a:spLocks noGrp="1"/>
          </p:cNvSpPr>
          <p:nvPr>
            <p:ph idx="1"/>
          </p:nvPr>
        </p:nvSpPr>
        <p:spPr>
          <a:xfrm>
            <a:off x="251520" y="1916832"/>
            <a:ext cx="8892480" cy="3673475"/>
          </a:xfrm>
        </p:spPr>
        <p:txBody>
          <a:bodyPr>
            <a:noAutofit/>
          </a:bodyPr>
          <a:lstStyle/>
          <a:p>
            <a:r>
              <a:rPr lang="nl-BE" sz="1900" b="1" dirty="0" smtClean="0"/>
              <a:t>acties </a:t>
            </a:r>
            <a:r>
              <a:rPr lang="nl-BE" sz="1900" b="1" dirty="0"/>
              <a:t>die focussen op de leeftijd van 0 tot 3 </a:t>
            </a:r>
            <a:r>
              <a:rPr lang="nl-BE" sz="1900" b="1" dirty="0" smtClean="0"/>
              <a:t>jaar, de </a:t>
            </a:r>
            <a:r>
              <a:rPr lang="nl-BE" sz="1900" b="1" dirty="0"/>
              <a:t>cruciale  periode voor de cognitieve, emotionele en sociale ontwikkeling van het kind </a:t>
            </a:r>
          </a:p>
          <a:p>
            <a:r>
              <a:rPr lang="nl-BE" sz="1900" dirty="0" smtClean="0"/>
              <a:t>Bij wijze van voorbeeld (zie omzendbrief): acties op het vlak van</a:t>
            </a:r>
          </a:p>
          <a:p>
            <a:pPr lvl="1"/>
            <a:r>
              <a:rPr lang="nl-BE" sz="1800" dirty="0" smtClean="0"/>
              <a:t>Opleiding en tewerkstelling van (jonge) ouders (werk/welzijnstrajecten, werkervaringsplaatsen, art 60 , taalcursussen voor ouders in de school of de opvang van hun kind…</a:t>
            </a:r>
          </a:p>
          <a:p>
            <a:pPr lvl="1"/>
            <a:r>
              <a:rPr lang="nl-BE" sz="1800" dirty="0" smtClean="0"/>
              <a:t>Acties naar kwetsbare </a:t>
            </a:r>
            <a:r>
              <a:rPr lang="nl-BE" sz="1800" dirty="0" err="1" smtClean="0"/>
              <a:t>zwangeren</a:t>
            </a:r>
            <a:r>
              <a:rPr lang="nl-BE" sz="1800" dirty="0" smtClean="0"/>
              <a:t> (</a:t>
            </a:r>
            <a:r>
              <a:rPr lang="nl-BE" sz="1800" dirty="0" err="1" smtClean="0"/>
              <a:t>outreaching</a:t>
            </a:r>
            <a:r>
              <a:rPr lang="nl-BE" sz="1800" dirty="0" smtClean="0"/>
              <a:t>, toeleiding </a:t>
            </a:r>
            <a:r>
              <a:rPr lang="nl-BE" sz="1800" dirty="0" err="1" smtClean="0"/>
              <a:t>nr</a:t>
            </a:r>
            <a:r>
              <a:rPr lang="nl-BE" sz="1800" dirty="0" smtClean="0"/>
              <a:t> Kind en Gezin, buddy bij de wieg..</a:t>
            </a:r>
          </a:p>
          <a:p>
            <a:pPr lvl="1"/>
            <a:r>
              <a:rPr lang="nl-BE" sz="1800" dirty="0" smtClean="0"/>
              <a:t>Kinderopvang , buurtopvang, oudercrèches, laagdrempelige ontmoetingsruimtes</a:t>
            </a:r>
          </a:p>
          <a:p>
            <a:pPr lvl="1"/>
            <a:r>
              <a:rPr lang="nl-BE" sz="1800" dirty="0" smtClean="0"/>
              <a:t>Gezinsondersteuning (inschakeling vrijwilligers , Thuiscompagnie, </a:t>
            </a:r>
            <a:r>
              <a:rPr lang="nl-BE" sz="1800" dirty="0" err="1" smtClean="0"/>
              <a:t>Instapje</a:t>
            </a:r>
            <a:r>
              <a:rPr lang="nl-BE" sz="1800" dirty="0" smtClean="0"/>
              <a:t>..)</a:t>
            </a:r>
          </a:p>
          <a:p>
            <a:pPr lvl="1"/>
            <a:r>
              <a:rPr lang="nl-BE" sz="1800" dirty="0" smtClean="0"/>
              <a:t>Onderwijs ( toeleiding naar kleuteronderwijs, bruggen tussen opvang en onderwijs , pedagogische taaltrainers , voedingsopvoeding in de kleuterklas.. )</a:t>
            </a:r>
          </a:p>
        </p:txBody>
      </p:sp>
    </p:spTree>
    <p:extLst>
      <p:ext uri="{BB962C8B-B14F-4D97-AF65-F5344CB8AC3E}">
        <p14:creationId xmlns:p14="http://schemas.microsoft.com/office/powerpoint/2010/main" val="3266499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BE" dirty="0" smtClean="0"/>
              <a:t> Integrale aanpak – concrete acties </a:t>
            </a:r>
            <a:endParaRPr lang="nl-BE" dirty="0"/>
          </a:p>
        </p:txBody>
      </p:sp>
      <p:sp>
        <p:nvSpPr>
          <p:cNvPr id="3" name="Tijdelijke aanduiding voor inhoud 2"/>
          <p:cNvSpPr>
            <a:spLocks noGrp="1"/>
          </p:cNvSpPr>
          <p:nvPr>
            <p:ph idx="1"/>
          </p:nvPr>
        </p:nvSpPr>
        <p:spPr>
          <a:xfrm>
            <a:off x="251520" y="1988840"/>
            <a:ext cx="8892480" cy="3673475"/>
          </a:xfrm>
        </p:spPr>
        <p:txBody>
          <a:bodyPr>
            <a:noAutofit/>
          </a:bodyPr>
          <a:lstStyle/>
          <a:p>
            <a:pPr lvl="1"/>
            <a:r>
              <a:rPr lang="nl-BE" sz="1900" dirty="0" smtClean="0"/>
              <a:t>Huisvesting van gezinnen met jonge kinderen (sociale huisvesting, preventie van uithuiszetting,…)</a:t>
            </a:r>
          </a:p>
          <a:p>
            <a:pPr lvl="1"/>
            <a:r>
              <a:rPr lang="nl-BE" sz="1900" dirty="0" smtClean="0"/>
              <a:t>Ruimtelijke ordening (voldoende groen en veilige speelplekken voor jonge kinderen)</a:t>
            </a:r>
          </a:p>
          <a:p>
            <a:pPr lvl="1"/>
            <a:r>
              <a:rPr lang="nl-BE" sz="1900" dirty="0" smtClean="0"/>
              <a:t>Energieverbruik: groepsaankopen of vergelijking energieleveranciers met extra inspanning om kwetsbare gezinnen met jonge kinderen te bereiken </a:t>
            </a:r>
          </a:p>
          <a:p>
            <a:pPr lvl="1"/>
            <a:r>
              <a:rPr lang="nl-BE" sz="1900" dirty="0" smtClean="0"/>
              <a:t>Schuldenproblematiek van gezinnen met jonge kinderen</a:t>
            </a:r>
          </a:p>
          <a:p>
            <a:pPr lvl="1"/>
            <a:r>
              <a:rPr lang="nl-BE" sz="1900" dirty="0" smtClean="0"/>
              <a:t>Gezondheid en voeding (van ouders en jonge kinderen)</a:t>
            </a:r>
          </a:p>
          <a:p>
            <a:pPr lvl="1"/>
            <a:r>
              <a:rPr lang="nl-BE" sz="1900" dirty="0" smtClean="0"/>
              <a:t>Culturele en sportieve participatie</a:t>
            </a:r>
          </a:p>
          <a:p>
            <a:pPr lvl="1"/>
            <a:r>
              <a:rPr lang="nl-BE" sz="1900" dirty="0" smtClean="0"/>
              <a:t>Rechtenverkenning, automatische toekenning gemeentelijke geboorte of gezinspremies..</a:t>
            </a:r>
          </a:p>
          <a:p>
            <a:pPr lvl="1"/>
            <a:r>
              <a:rPr lang="nl-BE" sz="1900" dirty="0" smtClean="0"/>
              <a:t>Mobiliteitsoplossingen , specifiek voor alleenstaande ouders enz..</a:t>
            </a:r>
          </a:p>
        </p:txBody>
      </p:sp>
    </p:spTree>
    <p:extLst>
      <p:ext uri="{BB962C8B-B14F-4D97-AF65-F5344CB8AC3E}">
        <p14:creationId xmlns:p14="http://schemas.microsoft.com/office/powerpoint/2010/main" val="899081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Boodschap van hoop</a:t>
            </a:r>
            <a:endParaRPr lang="nl-BE" dirty="0"/>
          </a:p>
        </p:txBody>
      </p:sp>
      <p:sp>
        <p:nvSpPr>
          <p:cNvPr id="3" name="Tijdelijke aanduiding voor inhoud 2"/>
          <p:cNvSpPr>
            <a:spLocks noGrp="1"/>
          </p:cNvSpPr>
          <p:nvPr>
            <p:ph idx="1"/>
          </p:nvPr>
        </p:nvSpPr>
        <p:spPr>
          <a:xfrm>
            <a:off x="251520" y="2492896"/>
            <a:ext cx="8641655" cy="3672954"/>
          </a:xfrm>
        </p:spPr>
        <p:txBody>
          <a:bodyPr/>
          <a:lstStyle/>
          <a:p>
            <a:pPr marL="0" indent="0">
              <a:buNone/>
            </a:pPr>
            <a:endParaRPr lang="nl-BE" sz="1600" b="1" i="1" dirty="0" smtClean="0">
              <a:latin typeface="Baskerville Old Face" pitchFamily="18" charset="0"/>
            </a:endParaRPr>
          </a:p>
          <a:p>
            <a:pPr marL="0" indent="0"/>
            <a:r>
              <a:rPr lang="nl-BE" sz="1600" dirty="0" smtClean="0">
                <a:latin typeface="+mj-lt"/>
              </a:rPr>
              <a:t> </a:t>
            </a:r>
            <a:r>
              <a:rPr lang="nl-BE" sz="2000" dirty="0" smtClean="0">
                <a:latin typeface="+mj-lt"/>
              </a:rPr>
              <a:t>Alle kinderen zijn kwetsbaar</a:t>
            </a:r>
          </a:p>
          <a:p>
            <a:pPr marL="0" indent="0"/>
            <a:r>
              <a:rPr lang="nl-BE" sz="2000" dirty="0" smtClean="0">
                <a:latin typeface="+mj-lt"/>
              </a:rPr>
              <a:t> Armoede verhoogt de kwetsbaarheid</a:t>
            </a:r>
          </a:p>
          <a:p>
            <a:pPr marL="0" indent="0"/>
            <a:r>
              <a:rPr lang="nl-BE" sz="2000" dirty="0" smtClean="0">
                <a:latin typeface="+mj-lt"/>
              </a:rPr>
              <a:t> Armoede is geen natuurfenomeen, het is gemaakt door mensen</a:t>
            </a:r>
          </a:p>
          <a:p>
            <a:pPr marL="0" indent="0"/>
            <a:r>
              <a:rPr lang="nl-BE" sz="2000" dirty="0" smtClean="0">
                <a:latin typeface="+mj-lt"/>
              </a:rPr>
              <a:t> Samen kunnen we de schande van armoede de wereld uithelpen</a:t>
            </a:r>
          </a:p>
          <a:p>
            <a:pPr marL="0" indent="0"/>
            <a:r>
              <a:rPr lang="nl-BE" sz="2000" dirty="0" smtClean="0">
                <a:latin typeface="+mj-lt"/>
              </a:rPr>
              <a:t> Naast een structurele oplossing ook helpende handen rond ouders en gezinnen</a:t>
            </a:r>
          </a:p>
          <a:p>
            <a:pPr marL="0" indent="0"/>
            <a:r>
              <a:rPr lang="nl-BE" sz="2000" dirty="0" smtClean="0">
                <a:latin typeface="+mj-lt"/>
              </a:rPr>
              <a:t> Voor een brede maatschappelijke mobilisatie rekenen we ook op u!</a:t>
            </a:r>
            <a:endParaRPr lang="nl-BE" sz="2000" b="1" dirty="0" smtClean="0">
              <a:latin typeface="Baskerville Old Face" pitchFamily="18" charset="0"/>
            </a:endParaRPr>
          </a:p>
          <a:p>
            <a:pPr marL="0" indent="0"/>
            <a:endParaRPr lang="nl-BE" sz="1600" dirty="0">
              <a:latin typeface="Baskerville Old Face" pitchFamily="18" charset="0"/>
            </a:endParaRPr>
          </a:p>
        </p:txBody>
      </p:sp>
    </p:spTree>
    <p:extLst>
      <p:ext uri="{BB962C8B-B14F-4D97-AF65-F5344CB8AC3E}">
        <p14:creationId xmlns:p14="http://schemas.microsoft.com/office/powerpoint/2010/main" val="2861601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EEN TOEKOMST VOOR AL ONZE KINDEREN! </a:t>
            </a:r>
            <a:endParaRPr lang="nl-BE" dirty="0"/>
          </a:p>
        </p:txBody>
      </p:sp>
      <p:pic>
        <p:nvPicPr>
          <p:cNvPr id="4" name="Tijdelijke aanduiding voor inhoud 3" descr="cid:1.2014702076@web112112.mail.gq1.yahoo.com"/>
          <p:cNvPicPr>
            <a:picLocks noGrp="1"/>
          </p:cNvPicPr>
          <p:nvPr>
            <p:ph idx="1"/>
          </p:nvPr>
        </p:nvPicPr>
        <p:blipFill>
          <a:blip r:embed="rId2" r:link="rId3" cstate="print"/>
          <a:srcRect/>
          <a:stretch>
            <a:fillRect/>
          </a:stretch>
        </p:blipFill>
        <p:spPr bwMode="auto">
          <a:xfrm>
            <a:off x="3376633" y="2492375"/>
            <a:ext cx="3255922" cy="367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642194"/>
          </a:xfrm>
        </p:spPr>
        <p:txBody>
          <a:bodyPr/>
          <a:lstStyle/>
          <a:p>
            <a:r>
              <a:rPr lang="nl-BE" dirty="0" smtClean="0"/>
              <a:t>Vragen?</a:t>
            </a:r>
            <a:endParaRPr lang="nl-BE" dirty="0"/>
          </a:p>
        </p:txBody>
      </p:sp>
      <p:sp>
        <p:nvSpPr>
          <p:cNvPr id="3" name="Tijdelijke aanduiding voor inhoud 2"/>
          <p:cNvSpPr>
            <a:spLocks noGrp="1"/>
          </p:cNvSpPr>
          <p:nvPr>
            <p:ph idx="1"/>
          </p:nvPr>
        </p:nvSpPr>
        <p:spPr>
          <a:xfrm>
            <a:off x="457200" y="1988840"/>
            <a:ext cx="8229600" cy="4137323"/>
          </a:xfrm>
        </p:spPr>
        <p:txBody>
          <a:bodyPr>
            <a:normAutofit fontScale="92500" lnSpcReduction="10000"/>
          </a:bodyPr>
          <a:lstStyle/>
          <a:p>
            <a:pPr algn="ctr"/>
            <a:r>
              <a:rPr lang="nl-BE" dirty="0" smtClean="0"/>
              <a:t>Kabinet van minister Lieten</a:t>
            </a:r>
          </a:p>
          <a:p>
            <a:pPr marL="0" indent="0" algn="ctr">
              <a:buNone/>
            </a:pPr>
            <a:r>
              <a:rPr lang="nl-BE" dirty="0" smtClean="0"/>
              <a:t>Magda De Meyer</a:t>
            </a:r>
          </a:p>
          <a:p>
            <a:pPr marL="0" indent="0" algn="ctr">
              <a:buNone/>
            </a:pPr>
            <a:r>
              <a:rPr lang="nl-BE" sz="2200" dirty="0" smtClean="0">
                <a:hlinkClick r:id="rId2"/>
              </a:rPr>
              <a:t>magda.demeyer@vlaanderen.be</a:t>
            </a:r>
            <a:endParaRPr lang="nl-BE" sz="2200" dirty="0" smtClean="0"/>
          </a:p>
          <a:p>
            <a:pPr algn="ctr"/>
            <a:r>
              <a:rPr lang="nl-BE" dirty="0" smtClean="0"/>
              <a:t>Departement </a:t>
            </a:r>
            <a:r>
              <a:rPr lang="nl-BE" dirty="0"/>
              <a:t>WVG, </a:t>
            </a:r>
            <a:endParaRPr lang="nl-BE" dirty="0" smtClean="0"/>
          </a:p>
          <a:p>
            <a:pPr marL="0" indent="0" algn="ctr">
              <a:buNone/>
            </a:pPr>
            <a:r>
              <a:rPr lang="nl-BE" dirty="0" smtClean="0"/>
              <a:t>afdeling </a:t>
            </a:r>
            <a:r>
              <a:rPr lang="nl-BE" dirty="0"/>
              <a:t>Welzijn en </a:t>
            </a:r>
            <a:r>
              <a:rPr lang="nl-BE" dirty="0" smtClean="0"/>
              <a:t>Samenleving</a:t>
            </a:r>
          </a:p>
          <a:p>
            <a:pPr marL="0" indent="0" algn="ctr">
              <a:buNone/>
            </a:pPr>
            <a:r>
              <a:rPr lang="nl-BE" dirty="0" smtClean="0"/>
              <a:t>Koen Devroey</a:t>
            </a:r>
          </a:p>
          <a:p>
            <a:pPr marL="0" indent="0" algn="ctr">
              <a:buNone/>
            </a:pPr>
            <a:r>
              <a:rPr lang="nl-BE" sz="2200" dirty="0" smtClean="0">
                <a:hlinkClick r:id="rId3"/>
              </a:rPr>
              <a:t>koen.devroey@wvg.vlaanderen.be</a:t>
            </a:r>
            <a:r>
              <a:rPr lang="nl-BE" sz="2200" dirty="0" smtClean="0"/>
              <a:t> </a:t>
            </a:r>
            <a:endParaRPr lang="nl-BE" sz="2200" dirty="0"/>
          </a:p>
          <a:p>
            <a:pPr marL="0" indent="0" algn="ctr">
              <a:buNone/>
            </a:pPr>
            <a:r>
              <a:rPr lang="nl-BE" dirty="0" smtClean="0"/>
              <a:t>Frank Van den Branden</a:t>
            </a:r>
          </a:p>
          <a:p>
            <a:pPr marL="0" indent="0" algn="ctr">
              <a:buNone/>
            </a:pPr>
            <a:r>
              <a:rPr lang="nl-BE" sz="2200" dirty="0" smtClean="0">
                <a:hlinkClick r:id="rId4"/>
              </a:rPr>
              <a:t>frank.vandenbranden@wvg.vlaanderen.be</a:t>
            </a:r>
            <a:r>
              <a:rPr lang="nl-BE" sz="2200" dirty="0" smtClean="0"/>
              <a:t> </a:t>
            </a:r>
            <a:endParaRPr lang="nl-BE" sz="2200" dirty="0"/>
          </a:p>
        </p:txBody>
      </p:sp>
    </p:spTree>
    <p:extLst>
      <p:ext uri="{BB962C8B-B14F-4D97-AF65-F5344CB8AC3E}">
        <p14:creationId xmlns:p14="http://schemas.microsoft.com/office/powerpoint/2010/main" val="1964311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Positie in Europa </a:t>
            </a:r>
            <a:endParaRPr lang="nl-BE"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928661" y="2643183"/>
            <a:ext cx="7429553" cy="3522668"/>
          </a:xfrm>
          <a:prstGeom prst="rect">
            <a:avLst/>
          </a:prstGeom>
          <a:noFill/>
          <a:ln w="9525">
            <a:noFill/>
            <a:miter lim="800000"/>
            <a:headEnd/>
            <a:tailEnd/>
          </a:ln>
          <a:effectLst/>
        </p:spPr>
      </p:pic>
      <p:sp>
        <p:nvSpPr>
          <p:cNvPr id="5" name="Tekstvak 4"/>
          <p:cNvSpPr txBox="1"/>
          <p:nvPr/>
        </p:nvSpPr>
        <p:spPr>
          <a:xfrm>
            <a:off x="1071538" y="2357430"/>
            <a:ext cx="6226384" cy="338554"/>
          </a:xfrm>
          <a:prstGeom prst="rect">
            <a:avLst/>
          </a:prstGeom>
          <a:noFill/>
        </p:spPr>
        <p:txBody>
          <a:bodyPr wrap="none" rtlCol="0">
            <a:spAutoFit/>
          </a:bodyPr>
          <a:lstStyle/>
          <a:p>
            <a:pPr>
              <a:buFont typeface="Arial" pitchFamily="34" charset="0"/>
              <a:buChar char="•"/>
            </a:pPr>
            <a:r>
              <a:rPr lang="nl-BE" sz="1600" dirty="0" smtClean="0">
                <a:solidFill>
                  <a:schemeClr val="accent4">
                    <a:lumMod val="65000"/>
                    <a:lumOff val="35000"/>
                  </a:schemeClr>
                </a:solidFill>
              </a:rPr>
              <a:t> Bevolking onder de </a:t>
            </a:r>
            <a:r>
              <a:rPr lang="nl-BE" sz="1600" dirty="0" err="1" smtClean="0">
                <a:solidFill>
                  <a:schemeClr val="accent4">
                    <a:lumMod val="65000"/>
                    <a:lumOff val="35000"/>
                  </a:schemeClr>
                </a:solidFill>
              </a:rPr>
              <a:t>armoederisicodrempel</a:t>
            </a:r>
            <a:r>
              <a:rPr lang="nl-BE" sz="1600" dirty="0" smtClean="0">
                <a:solidFill>
                  <a:schemeClr val="accent4">
                    <a:lumMod val="65000"/>
                    <a:lumOff val="35000"/>
                  </a:schemeClr>
                </a:solidFill>
              </a:rPr>
              <a:t>: Europese vergelijking</a:t>
            </a:r>
            <a:endParaRPr lang="nl-BE" sz="1600" dirty="0">
              <a:solidFill>
                <a:schemeClr val="accent4">
                  <a:lumMod val="65000"/>
                  <a:lumOff val="3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Stijging kinderarmoede</a:t>
            </a:r>
            <a:endParaRPr lang="nl-BE"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643042" y="2143116"/>
            <a:ext cx="5833289"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nl-BE" dirty="0" smtClean="0"/>
              <a:t>Op basis  van (</a:t>
            </a:r>
            <a:r>
              <a:rPr lang="nl-BE" dirty="0" err="1" smtClean="0"/>
              <a:t>inter</a:t>
            </a:r>
            <a:r>
              <a:rPr lang="nl-BE" dirty="0" smtClean="0"/>
              <a:t>)nationaal onderzoek:  focus jonge leeftijd </a:t>
            </a:r>
          </a:p>
        </p:txBody>
      </p:sp>
      <p:sp>
        <p:nvSpPr>
          <p:cNvPr id="21507" name="Tijdelijke aanduiding voor inhoud 2"/>
          <p:cNvSpPr>
            <a:spLocks noGrp="1"/>
          </p:cNvSpPr>
          <p:nvPr>
            <p:ph idx="1"/>
          </p:nvPr>
        </p:nvSpPr>
        <p:spPr>
          <a:xfrm>
            <a:off x="250825" y="1989138"/>
            <a:ext cx="8642350" cy="3673475"/>
          </a:xfrm>
        </p:spPr>
        <p:txBody>
          <a:bodyPr/>
          <a:lstStyle/>
          <a:p>
            <a:r>
              <a:rPr lang="nl-BE" sz="2400" dirty="0" smtClean="0"/>
              <a:t>Focus 0 tot 3 jaar</a:t>
            </a:r>
          </a:p>
          <a:p>
            <a:endParaRPr lang="nl-BE" sz="2400" dirty="0" smtClean="0"/>
          </a:p>
          <a:p>
            <a:pPr lvl="1"/>
            <a:r>
              <a:rPr lang="nl-BE" sz="2000" dirty="0" smtClean="0"/>
              <a:t>Belang leeftijd voor ontwikkeling van intellectuele, emotionele en sociale vaardigheden van jonge kinderen  </a:t>
            </a:r>
          </a:p>
          <a:p>
            <a:pPr lvl="1"/>
            <a:endParaRPr lang="nl-BE" sz="2000" dirty="0" smtClean="0"/>
          </a:p>
          <a:p>
            <a:pPr lvl="1"/>
            <a:r>
              <a:rPr lang="nl-BE" sz="2000" dirty="0" smtClean="0"/>
              <a:t>Meeste garantie doorbreken van armoedespiraal</a:t>
            </a:r>
            <a:endParaRPr lang="nl-BE" sz="2000" dirty="0"/>
          </a:p>
          <a:p>
            <a:pPr lvl="1"/>
            <a:endParaRPr lang="nl-BE" sz="2000" dirty="0" smtClean="0"/>
          </a:p>
          <a:p>
            <a:pPr lvl="1"/>
            <a:r>
              <a:rPr lang="nl-BE" sz="2000" dirty="0" smtClean="0"/>
              <a:t>Opportuniteit tot aanpak gericht op globale situatie van gezin </a:t>
            </a:r>
          </a:p>
        </p:txBody>
      </p:sp>
    </p:spTree>
    <p:extLst>
      <p:ext uri="{BB962C8B-B14F-4D97-AF65-F5344CB8AC3E}">
        <p14:creationId xmlns:p14="http://schemas.microsoft.com/office/powerpoint/2010/main" val="1836911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Belang  0 tot 3 jaar</a:t>
            </a:r>
            <a:endParaRPr lang="nl-BE" dirty="0"/>
          </a:p>
        </p:txBody>
      </p:sp>
      <p:sp>
        <p:nvSpPr>
          <p:cNvPr id="3" name="Tijdelijke aanduiding voor inhoud 2"/>
          <p:cNvSpPr>
            <a:spLocks noGrp="1"/>
          </p:cNvSpPr>
          <p:nvPr>
            <p:ph idx="1"/>
          </p:nvPr>
        </p:nvSpPr>
        <p:spPr>
          <a:xfrm>
            <a:off x="179512" y="1916833"/>
            <a:ext cx="8713663" cy="4249018"/>
          </a:xfrm>
        </p:spPr>
        <p:txBody>
          <a:bodyPr/>
          <a:lstStyle/>
          <a:p>
            <a:r>
              <a:rPr lang="nl-BE" sz="1800" dirty="0"/>
              <a:t>Op gebied van hersenontwikkeling (sociale omgangsvormen, taal en emotiecontrole) gebeurt de belangrijkste ontwikkeling voor de leeftijd van 3 </a:t>
            </a:r>
            <a:r>
              <a:rPr lang="nl-BE" sz="1800" dirty="0" smtClean="0"/>
              <a:t>jaar</a:t>
            </a:r>
          </a:p>
          <a:p>
            <a:endParaRPr lang="nl-BE" sz="1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622363"/>
            <a:ext cx="6033017"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100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Maatschappelijke return </a:t>
            </a:r>
            <a:endParaRPr lang="nl-BE" dirty="0"/>
          </a:p>
        </p:txBody>
      </p:sp>
      <p:sp>
        <p:nvSpPr>
          <p:cNvPr id="3" name="Tijdelijke aanduiding voor inhoud 2"/>
          <p:cNvSpPr>
            <a:spLocks noGrp="1"/>
          </p:cNvSpPr>
          <p:nvPr>
            <p:ph idx="1"/>
          </p:nvPr>
        </p:nvSpPr>
        <p:spPr>
          <a:xfrm>
            <a:off x="179512" y="1916833"/>
            <a:ext cx="8713663" cy="4249018"/>
          </a:xfrm>
        </p:spPr>
        <p:txBody>
          <a:bodyPr/>
          <a:lstStyle/>
          <a:p>
            <a:r>
              <a:rPr lang="nl-BE" sz="1800" dirty="0"/>
              <a:t>Dit theoretisch kader biedt een verklaring voor de herhaaldelijke vaststelling dat interventieprogramma’s bij jonge kinderen een hoog rendement hebben terwijl deze programma’s bij kinderen tijdens de adolescentie een veel lager rendement </a:t>
            </a:r>
            <a:r>
              <a:rPr lang="nl-BE" sz="1800" dirty="0" smtClean="0"/>
              <a:t>hebben </a:t>
            </a:r>
            <a:r>
              <a:rPr lang="nl-BE" sz="1800" dirty="0"/>
              <a:t>(</a:t>
            </a:r>
            <a:r>
              <a:rPr lang="nl-BE" sz="1800" dirty="0" err="1"/>
              <a:t>Heckman</a:t>
            </a:r>
            <a:r>
              <a:rPr lang="nl-BE" sz="1800" dirty="0"/>
              <a:t>-curve (Nobelprijswinnaar</a:t>
            </a:r>
            <a:r>
              <a:rPr lang="nl-BE" sz="1800" dirty="0" smtClean="0"/>
              <a:t>)).</a:t>
            </a:r>
          </a:p>
          <a:p>
            <a:endParaRPr lang="nl-BE" sz="1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032511"/>
            <a:ext cx="6264696" cy="314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64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Slim investeren </a:t>
            </a:r>
            <a:endParaRPr lang="nl-BE" dirty="0"/>
          </a:p>
        </p:txBody>
      </p:sp>
      <p:sp>
        <p:nvSpPr>
          <p:cNvPr id="3" name="Tijdelijke aanduiding voor inhoud 2"/>
          <p:cNvSpPr>
            <a:spLocks noGrp="1"/>
          </p:cNvSpPr>
          <p:nvPr>
            <p:ph idx="1"/>
          </p:nvPr>
        </p:nvSpPr>
        <p:spPr>
          <a:xfrm>
            <a:off x="179512" y="1988841"/>
            <a:ext cx="8713663" cy="4177010"/>
          </a:xfrm>
        </p:spPr>
        <p:txBody>
          <a:bodyPr/>
          <a:lstStyle/>
          <a:p>
            <a:pPr lvl="1"/>
            <a:endParaRPr lang="nl-BE" sz="2000" i="1" dirty="0" smtClean="0"/>
          </a:p>
          <a:p>
            <a:pPr lvl="1"/>
            <a:r>
              <a:rPr lang="nl-BE" sz="2000" i="1" dirty="0" smtClean="0"/>
              <a:t>“</a:t>
            </a:r>
            <a:r>
              <a:rPr lang="nl-BE" sz="2000" i="1" dirty="0"/>
              <a:t>We </a:t>
            </a:r>
            <a:r>
              <a:rPr lang="nl-BE" sz="2000" i="1" dirty="0" err="1"/>
              <a:t>can’t</a:t>
            </a:r>
            <a:r>
              <a:rPr lang="nl-BE" sz="2000" i="1" dirty="0"/>
              <a:t> </a:t>
            </a:r>
            <a:r>
              <a:rPr lang="nl-BE" sz="2000" i="1" dirty="0" err="1"/>
              <a:t>afford</a:t>
            </a:r>
            <a:r>
              <a:rPr lang="nl-BE" sz="2000" i="1" dirty="0"/>
              <a:t> no </a:t>
            </a:r>
            <a:r>
              <a:rPr lang="nl-BE" sz="2000" i="1" dirty="0" err="1"/>
              <a:t>to</a:t>
            </a:r>
            <a:r>
              <a:rPr lang="nl-BE" sz="2000" i="1" dirty="0"/>
              <a:t> do </a:t>
            </a:r>
            <a:r>
              <a:rPr lang="nl-BE" sz="2000" i="1" dirty="0" err="1"/>
              <a:t>it</a:t>
            </a:r>
            <a:r>
              <a:rPr lang="nl-BE" sz="2000" i="1" dirty="0" smtClean="0"/>
              <a:t>!”</a:t>
            </a:r>
          </a:p>
          <a:p>
            <a:pPr lvl="2"/>
            <a:r>
              <a:rPr lang="nl-BE" sz="1600" dirty="0"/>
              <a:t>Conclusie van internationaal panel Studio-Kinderarmoede</a:t>
            </a:r>
          </a:p>
          <a:p>
            <a:pPr lvl="2"/>
            <a:r>
              <a:rPr lang="nl-BE" sz="1600" dirty="0"/>
              <a:t>Investering weegt niet op tegen verlies als samenleving en als maatschappij</a:t>
            </a:r>
          </a:p>
          <a:p>
            <a:pPr lvl="2"/>
            <a:r>
              <a:rPr lang="nl-BE" sz="1600" i="1" dirty="0"/>
              <a:t>“Investeren in de jongste levensjaren brengt meer op dan investeren op de beurs</a:t>
            </a:r>
            <a:r>
              <a:rPr lang="nl-BE" sz="1600" dirty="0" smtClean="0"/>
              <a:t>”</a:t>
            </a:r>
          </a:p>
          <a:p>
            <a:pPr marL="914400" lvl="2" indent="0">
              <a:buNone/>
            </a:pPr>
            <a:endParaRPr lang="nl-BE" sz="1600" dirty="0"/>
          </a:p>
          <a:p>
            <a:pPr lvl="1"/>
            <a:r>
              <a:rPr lang="nl-BE" sz="2000" dirty="0"/>
              <a:t>Vandaar belang van preventieve gezins- en opvoedingsondersteuning, promoten kinderopvang, maximale participatie aan het kleuteronderwijs (Pre-school</a:t>
            </a:r>
            <a:r>
              <a:rPr lang="nl-BE" sz="2000" dirty="0" smtClean="0"/>
              <a:t>): een wezenlijke pijler voor onze </a:t>
            </a:r>
            <a:r>
              <a:rPr lang="nl-BE" sz="2000" dirty="0" err="1" smtClean="0"/>
              <a:t>kinderarmoedeaanpak</a:t>
            </a:r>
            <a:r>
              <a:rPr lang="nl-BE" sz="2000" dirty="0" smtClean="0"/>
              <a:t> </a:t>
            </a:r>
            <a:r>
              <a:rPr lang="nl-BE" sz="2000" b="1" dirty="0" smtClean="0"/>
              <a:t>naast</a:t>
            </a:r>
            <a:r>
              <a:rPr lang="nl-BE" sz="2000" dirty="0" smtClean="0"/>
              <a:t> huisvesting, energie, werk, vrije tijd, veiligheid..</a:t>
            </a:r>
            <a:endParaRPr lang="nl-BE" sz="2000" i="1" dirty="0"/>
          </a:p>
          <a:p>
            <a:pPr lvl="1"/>
            <a:endParaRPr lang="nl-BE" sz="2000" i="1" dirty="0" smtClean="0"/>
          </a:p>
          <a:p>
            <a:pPr lvl="2"/>
            <a:endParaRPr lang="nl-BE" sz="1600" dirty="0"/>
          </a:p>
        </p:txBody>
      </p:sp>
    </p:spTree>
    <p:extLst>
      <p:ext uri="{BB962C8B-B14F-4D97-AF65-F5344CB8AC3E}">
        <p14:creationId xmlns:p14="http://schemas.microsoft.com/office/powerpoint/2010/main" val="366866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r>
              <a:rPr lang="nl-BE" dirty="0" smtClean="0"/>
              <a:t>Aanpak Vlaanderen </a:t>
            </a:r>
          </a:p>
        </p:txBody>
      </p:sp>
      <p:sp>
        <p:nvSpPr>
          <p:cNvPr id="22531" name="Tijdelijke aanduiding voor inhoud 2"/>
          <p:cNvSpPr>
            <a:spLocks noGrp="1"/>
          </p:cNvSpPr>
          <p:nvPr>
            <p:ph idx="1"/>
          </p:nvPr>
        </p:nvSpPr>
        <p:spPr>
          <a:xfrm>
            <a:off x="179388" y="1916113"/>
            <a:ext cx="8713787" cy="4249737"/>
          </a:xfrm>
        </p:spPr>
        <p:txBody>
          <a:bodyPr/>
          <a:lstStyle/>
          <a:p>
            <a:r>
              <a:rPr lang="nl-BE" sz="2400" dirty="0" smtClean="0"/>
              <a:t>Aanpak</a:t>
            </a:r>
          </a:p>
          <a:p>
            <a:endParaRPr lang="nl-BE" sz="1000" dirty="0" smtClean="0"/>
          </a:p>
          <a:p>
            <a:pPr marL="914400" lvl="1" indent="-457200">
              <a:buFontTx/>
              <a:buAutoNum type="alphaUcParenR"/>
            </a:pPr>
            <a:r>
              <a:rPr lang="nl-BE" sz="2000" dirty="0" smtClean="0"/>
              <a:t>Vlaams Actieprogramma kinderarmoede: gecoördineerd actieplan</a:t>
            </a:r>
          </a:p>
          <a:p>
            <a:pPr marL="457200" lvl="1" indent="0">
              <a:buNone/>
            </a:pPr>
            <a:endParaRPr lang="nl-BE" sz="2000" dirty="0" smtClean="0"/>
          </a:p>
          <a:p>
            <a:pPr marL="914400" lvl="1" indent="-457200">
              <a:buFontTx/>
              <a:buAutoNum type="alphaUcParenR" startAt="2"/>
            </a:pPr>
            <a:r>
              <a:rPr lang="nl-BE" sz="2000" dirty="0" smtClean="0"/>
              <a:t>Ondersteuning lokaal kinderarmoedebeleid</a:t>
            </a:r>
          </a:p>
          <a:p>
            <a:pPr marL="457200" lvl="1" indent="0">
              <a:buNone/>
            </a:pPr>
            <a:endParaRPr lang="nl-BE" sz="2000" dirty="0"/>
          </a:p>
          <a:p>
            <a:pPr lvl="2" indent="-285750">
              <a:buFontTx/>
              <a:buChar char="-"/>
            </a:pPr>
            <a:r>
              <a:rPr lang="nl-BE" sz="1800" dirty="0"/>
              <a:t>Methodologische </a:t>
            </a:r>
            <a:r>
              <a:rPr lang="nl-BE" sz="1800" dirty="0" smtClean="0"/>
              <a:t>ondersteuning</a:t>
            </a:r>
          </a:p>
          <a:p>
            <a:pPr lvl="2" indent="-285750">
              <a:buFontTx/>
              <a:buChar char="-"/>
            </a:pPr>
            <a:r>
              <a:rPr lang="nl-BE" sz="1800" dirty="0"/>
              <a:t>Financiële ondersteuning</a:t>
            </a:r>
          </a:p>
          <a:p>
            <a:pPr lvl="2" indent="-285750">
              <a:buFontTx/>
              <a:buChar char="-"/>
            </a:pPr>
            <a:endParaRPr lang="nl-BE" sz="1600" dirty="0" smtClean="0"/>
          </a:p>
          <a:p>
            <a:endParaRPr lang="nl-BE" dirty="0" smtClean="0"/>
          </a:p>
        </p:txBody>
      </p:sp>
    </p:spTree>
    <p:extLst>
      <p:ext uri="{BB962C8B-B14F-4D97-AF65-F5344CB8AC3E}">
        <p14:creationId xmlns:p14="http://schemas.microsoft.com/office/powerpoint/2010/main" val="3802656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4_Aangepast ontwerp">
  <a:themeElements>
    <a:clrScheme name="4_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Aangepast 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Aangepast 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Aangepast 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Aangepast 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Aangepast 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Aangepast 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Aangepast 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Aangepast 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Aangepast 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Aangepast 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Aangepast 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Aangepast 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E0E7E8ABAC5A4A955D97E80D20C148" ma:contentTypeVersion="1" ma:contentTypeDescription="Een nieuw document maken." ma:contentTypeScope="" ma:versionID="c080c11651cb0bfa749f3fc63710eb18">
  <xsd:schema xmlns:xsd="http://www.w3.org/2001/XMLSchema" xmlns:xs="http://www.w3.org/2001/XMLSchema" xmlns:p="http://schemas.microsoft.com/office/2006/metadata/properties" xmlns:ns1="http://schemas.microsoft.com/sharepoint/v3" targetNamespace="http://schemas.microsoft.com/office/2006/metadata/properties" ma:root="true" ma:fieldsID="b1ef644253649dbe9f213bbd0b5fb41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Begindatum van de planning" ma:description="" ma:internalName="PublishingStartDate">
      <xsd:simpleType>
        <xsd:restriction base="dms:Unknown"/>
      </xsd:simpleType>
    </xsd:element>
    <xsd:element name="PublishingExpirationDate" ma:index="9" nillable="true" ma:displayName="Einddatum van de planning"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Naa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2AC7652-6BB6-494B-A20C-9A5498801653}"/>
</file>

<file path=customXml/itemProps2.xml><?xml version="1.0" encoding="utf-8"?>
<ds:datastoreItem xmlns:ds="http://schemas.openxmlformats.org/officeDocument/2006/customXml" ds:itemID="{38BB411C-1379-4CB8-B3AD-3BF8A1C2E32B}"/>
</file>

<file path=customXml/itemProps3.xml><?xml version="1.0" encoding="utf-8"?>
<ds:datastoreItem xmlns:ds="http://schemas.openxmlformats.org/officeDocument/2006/customXml" ds:itemID="{2564EB67-9DC6-4A1B-8577-69302163CFB9}"/>
</file>

<file path=docProps/app.xml><?xml version="1.0" encoding="utf-8"?>
<Properties xmlns="http://schemas.openxmlformats.org/officeDocument/2006/extended-properties" xmlns:vt="http://schemas.openxmlformats.org/officeDocument/2006/docPropsVTypes">
  <Template/>
  <TotalTime>258</TotalTime>
  <Words>1216</Words>
  <Application>Microsoft Office PowerPoint</Application>
  <PresentationFormat>Diavoorstelling (4:3)</PresentationFormat>
  <Paragraphs>168</Paragraphs>
  <Slides>24</Slides>
  <Notes>1</Notes>
  <HiddenSlides>0</HiddenSlides>
  <MMClips>0</MMClips>
  <ScaleCrop>false</ScaleCrop>
  <HeadingPairs>
    <vt:vector size="4" baseType="variant">
      <vt:variant>
        <vt:lpstr>Thema</vt:lpstr>
      </vt:variant>
      <vt:variant>
        <vt:i4>1</vt:i4>
      </vt:variant>
      <vt:variant>
        <vt:lpstr>Diatitels</vt:lpstr>
      </vt:variant>
      <vt:variant>
        <vt:i4>24</vt:i4>
      </vt:variant>
    </vt:vector>
  </HeadingPairs>
  <TitlesOfParts>
    <vt:vector size="25" baseType="lpstr">
      <vt:lpstr>4_Aangepast ontwerp</vt:lpstr>
      <vt:lpstr>PowerPoint-presentatie</vt:lpstr>
      <vt:lpstr>Armoede in Vlaanderen </vt:lpstr>
      <vt:lpstr>Positie in Europa </vt:lpstr>
      <vt:lpstr>Stijging kinderarmoede</vt:lpstr>
      <vt:lpstr>Op basis  van (inter)nationaal onderzoek:  focus jonge leeftijd </vt:lpstr>
      <vt:lpstr>Belang  0 tot 3 jaar</vt:lpstr>
      <vt:lpstr>Maatschappelijke return </vt:lpstr>
      <vt:lpstr>Slim investeren </vt:lpstr>
      <vt:lpstr>Aanpak Vlaanderen </vt:lpstr>
      <vt:lpstr>Vlaams Actieprogramma KINDERARMOEDE</vt:lpstr>
      <vt:lpstr>Vlaams Actieprogramma  KINDERARMOEDE</vt:lpstr>
      <vt:lpstr>Steun aan een lokaal KINDERARMOEDEBELEID</vt:lpstr>
      <vt:lpstr>Lessen uit de projectoproepen</vt:lpstr>
      <vt:lpstr>Tijd voor structurele verankering </vt:lpstr>
      <vt:lpstr>Het structurele beleid </vt:lpstr>
      <vt:lpstr>TOELICHTING GEHANTEERDE INDICATOREN</vt:lpstr>
      <vt:lpstr>Belang van de COORDINATOR (aanspreekpunt) </vt:lpstr>
      <vt:lpstr> Multi-stakeholder benadering</vt:lpstr>
      <vt:lpstr> Integrale aanpak op alle terreinen</vt:lpstr>
      <vt:lpstr> Integrale aanpak – concrete acties </vt:lpstr>
      <vt:lpstr> Integrale aanpak – concrete acties </vt:lpstr>
      <vt:lpstr>Boodschap van hoop</vt:lpstr>
      <vt:lpstr>EEN TOEKOMST VOOR AL ONZE KINDEREN! </vt:lpstr>
      <vt:lpstr>Vragen?</vt:lpstr>
    </vt:vector>
  </TitlesOfParts>
  <Company>Vlaamse Overheid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Vlaamse kinderarmoedebeleid</dc:title>
  <dc:creator>El Boutaibe, Youssef</dc:creator>
  <cp:lastModifiedBy>Van den Branden, Frank</cp:lastModifiedBy>
  <cp:revision>33</cp:revision>
  <cp:lastPrinted>2014-02-07T12:44:10Z</cp:lastPrinted>
  <dcterms:created xsi:type="dcterms:W3CDTF">2013-01-25T09:09:18Z</dcterms:created>
  <dcterms:modified xsi:type="dcterms:W3CDTF">2014-02-07T12:46:46Z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0x0101007FE0E7E8ABAC5A4A955D97E80D20C148</vt:lpwstr>
  </property>
</Properties>
</file>