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Layouts/slideLayout3.xml" ContentType="application/vnd.openxmlformats-officedocument.presentationml.slideLayout+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Layouts/slideLayout2.xml" ContentType="application/vnd.openxmlformats-officedocument.presentationml.slideLayout+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Masters/slideMaster1.xml" ContentType="application/vnd.openxmlformats-officedocument.presentationml.slideMaster+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4.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55.xml" ContentType="application/vnd.openxmlformats-officedocument.presentationml.slideLayout+xml"/>
  <Override PartName="/ppt/slideLayouts/slideLayout43.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54.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theme/theme7.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4" r:id="rId2"/>
    <p:sldMasterId id="2147483649" r:id="rId3"/>
    <p:sldMasterId id="2147483651" r:id="rId4"/>
    <p:sldMasterId id="2147483650" r:id="rId5"/>
    <p:sldMasterId id="2147483653" r:id="rId6"/>
  </p:sldMasterIdLst>
  <p:notesMasterIdLst>
    <p:notesMasterId r:id="rId18"/>
  </p:notesMasterIdLst>
  <p:handoutMasterIdLst>
    <p:handoutMasterId r:id="rId19"/>
  </p:handoutMasterIdLst>
  <p:sldIdLst>
    <p:sldId id="275" r:id="rId7"/>
    <p:sldId id="283" r:id="rId8"/>
    <p:sldId id="286" r:id="rId9"/>
    <p:sldId id="287" r:id="rId10"/>
    <p:sldId id="288" r:id="rId11"/>
    <p:sldId id="289" r:id="rId12"/>
    <p:sldId id="295" r:id="rId13"/>
    <p:sldId id="296" r:id="rId14"/>
    <p:sldId id="297" r:id="rId15"/>
    <p:sldId id="298" r:id="rId16"/>
    <p:sldId id="281" r:id="rId17"/>
  </p:sldIdLst>
  <p:sldSz cx="9144000" cy="6858000" type="screen4x3"/>
  <p:notesSz cx="6794500" cy="99314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4A0"/>
    <a:srgbClr val="A1B771"/>
    <a:srgbClr val="90AA56"/>
    <a:srgbClr val="A3C23E"/>
    <a:srgbClr val="B8DD75"/>
    <a:srgbClr val="A8D8EE"/>
    <a:srgbClr val="D6F193"/>
    <a:srgbClr val="B5E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71" autoAdjust="0"/>
    <p:restoredTop sz="94667" autoAdjust="0"/>
  </p:normalViewPr>
  <p:slideViewPr>
    <p:cSldViewPr>
      <p:cViewPr>
        <p:scale>
          <a:sx n="100" d="100"/>
          <a:sy n="100" d="100"/>
        </p:scale>
        <p:origin x="-480" y="444"/>
      </p:cViewPr>
      <p:guideLst>
        <p:guide orient="horz" pos="2160"/>
        <p:guide pos="2880"/>
      </p:guideLst>
    </p:cSldViewPr>
  </p:slideViewPr>
  <p:outlineViewPr>
    <p:cViewPr>
      <p:scale>
        <a:sx n="33" d="100"/>
        <a:sy n="33" d="100"/>
      </p:scale>
      <p:origin x="0" y="2466"/>
    </p:cViewPr>
  </p:outlineViewPr>
  <p:notesTextViewPr>
    <p:cViewPr>
      <p:scale>
        <a:sx n="100" d="100"/>
        <a:sy n="100" d="100"/>
      </p:scale>
      <p:origin x="0" y="0"/>
    </p:cViewPr>
  </p:notesTextViewPr>
  <p:notesViewPr>
    <p:cSldViewPr>
      <p:cViewPr varScale="1">
        <p:scale>
          <a:sx n="59" d="100"/>
          <a:sy n="59" d="100"/>
        </p:scale>
        <p:origin x="-2556" y="-9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28085868-DDC4-44A6-8D24-D03250EE3977}" type="datetimeFigureOut">
              <a:rPr lang="nl-BE" smtClean="0"/>
              <a:t>7/02/2014</a:t>
            </a:fld>
            <a:endParaRPr lang="nl-BE"/>
          </a:p>
        </p:txBody>
      </p:sp>
      <p:sp>
        <p:nvSpPr>
          <p:cNvPr id="4" name="Tijdelijke aanduiding voor voetteks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E12DCAB1-94F6-493F-B1CD-1032D4AA60FE}" type="slidenum">
              <a:rPr lang="nl-BE" smtClean="0"/>
              <a:t>‹nr.›</a:t>
            </a:fld>
            <a:endParaRPr lang="nl-BE"/>
          </a:p>
        </p:txBody>
      </p:sp>
    </p:spTree>
    <p:extLst>
      <p:ext uri="{BB962C8B-B14F-4D97-AF65-F5344CB8AC3E}">
        <p14:creationId xmlns:p14="http://schemas.microsoft.com/office/powerpoint/2010/main" val="1755988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C7EEA75-616C-4D82-9413-F01ABF15338D}" type="datetimeFigureOut">
              <a:rPr lang="nl-BE" smtClean="0"/>
              <a:t>7/02/2014</a:t>
            </a:fld>
            <a:endParaRPr lang="nl-BE"/>
          </a:p>
        </p:txBody>
      </p:sp>
      <p:sp>
        <p:nvSpPr>
          <p:cNvPr id="4" name="Tijdelijke aanduiding voor dia-afbeelding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C5610DC6-9AE8-4954-BA5D-45B72559CD67}" type="slidenum">
              <a:rPr lang="nl-BE" smtClean="0"/>
              <a:t>‹nr.›</a:t>
            </a:fld>
            <a:endParaRPr lang="nl-BE"/>
          </a:p>
        </p:txBody>
      </p:sp>
    </p:spTree>
    <p:extLst>
      <p:ext uri="{BB962C8B-B14F-4D97-AF65-F5344CB8AC3E}">
        <p14:creationId xmlns:p14="http://schemas.microsoft.com/office/powerpoint/2010/main" val="311010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BE"/>
          </a:p>
        </p:txBody>
      </p:sp>
    </p:spTree>
    <p:extLst>
      <p:ext uri="{BB962C8B-B14F-4D97-AF65-F5344CB8AC3E}">
        <p14:creationId xmlns:p14="http://schemas.microsoft.com/office/powerpoint/2010/main" val="4055854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82783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51638" y="1600200"/>
            <a:ext cx="2141537" cy="4525963"/>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323850" y="1600200"/>
            <a:ext cx="6275388"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686715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BE"/>
          </a:p>
        </p:txBody>
      </p:sp>
    </p:spTree>
    <p:extLst>
      <p:ext uri="{BB962C8B-B14F-4D97-AF65-F5344CB8AC3E}">
        <p14:creationId xmlns:p14="http://schemas.microsoft.com/office/powerpoint/2010/main" val="162756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a:xfrm>
            <a:off x="457200" y="1600200"/>
            <a:ext cx="8229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152899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1059768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220453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40814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Tree>
    <p:extLst>
      <p:ext uri="{BB962C8B-B14F-4D97-AF65-F5344CB8AC3E}">
        <p14:creationId xmlns:p14="http://schemas.microsoft.com/office/powerpoint/2010/main" val="20476579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1313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45811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a:xfrm>
            <a:off x="457200" y="1600200"/>
            <a:ext cx="8229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824678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233558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516752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96063" y="1600200"/>
            <a:ext cx="2090737" cy="4525963"/>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323850" y="1600200"/>
            <a:ext cx="6119813"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706262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BE"/>
          </a:p>
        </p:txBody>
      </p:sp>
    </p:spTree>
    <p:extLst>
      <p:ext uri="{BB962C8B-B14F-4D97-AF65-F5344CB8AC3E}">
        <p14:creationId xmlns:p14="http://schemas.microsoft.com/office/powerpoint/2010/main" val="2334324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8892044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8124401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611188" y="1600200"/>
            <a:ext cx="201136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2774950" y="1600200"/>
            <a:ext cx="20129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0837193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8269186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Tree>
    <p:extLst>
      <p:ext uri="{BB962C8B-B14F-4D97-AF65-F5344CB8AC3E}">
        <p14:creationId xmlns:p14="http://schemas.microsoft.com/office/powerpoint/2010/main" val="176903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07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3302658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432984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1460956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3101816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05225" y="274638"/>
            <a:ext cx="1082675" cy="5675312"/>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3095625" cy="56753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4944413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BE"/>
          </a:p>
        </p:txBody>
      </p:sp>
    </p:spTree>
    <p:extLst>
      <p:ext uri="{BB962C8B-B14F-4D97-AF65-F5344CB8AC3E}">
        <p14:creationId xmlns:p14="http://schemas.microsoft.com/office/powerpoint/2010/main" val="1479582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470203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2540518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611188" y="1628775"/>
            <a:ext cx="16875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2451100" y="1628775"/>
            <a:ext cx="16891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9111001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37541640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Tree>
    <p:extLst>
      <p:ext uri="{BB962C8B-B14F-4D97-AF65-F5344CB8AC3E}">
        <p14:creationId xmlns:p14="http://schemas.microsoft.com/office/powerpoint/2010/main" val="193219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42683340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5882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6585622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4732511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5002536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273425" y="274638"/>
            <a:ext cx="938213" cy="5703887"/>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2663825" cy="570388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33342196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BE"/>
          </a:p>
        </p:txBody>
      </p:sp>
    </p:spTree>
    <p:extLst>
      <p:ext uri="{BB962C8B-B14F-4D97-AF65-F5344CB8AC3E}">
        <p14:creationId xmlns:p14="http://schemas.microsoft.com/office/powerpoint/2010/main" val="40670277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7405939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23619528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116013" y="2492375"/>
            <a:ext cx="3811587" cy="367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5080000" y="2492375"/>
            <a:ext cx="3813175" cy="367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092170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0086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6058753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Tree>
    <p:extLst>
      <p:ext uri="{BB962C8B-B14F-4D97-AF65-F5344CB8AC3E}">
        <p14:creationId xmlns:p14="http://schemas.microsoft.com/office/powerpoint/2010/main" val="30572509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28094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3494864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25847322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6570307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32588" y="1052513"/>
            <a:ext cx="2160587" cy="5113337"/>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250825" y="1052513"/>
            <a:ext cx="6329363" cy="511333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8540978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BE"/>
          </a:p>
        </p:txBody>
      </p:sp>
    </p:spTree>
    <p:extLst>
      <p:ext uri="{BB962C8B-B14F-4D97-AF65-F5344CB8AC3E}">
        <p14:creationId xmlns:p14="http://schemas.microsoft.com/office/powerpoint/2010/main" val="42350535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21348188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42308905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116013" y="2492375"/>
            <a:ext cx="3811587" cy="367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5080000" y="2492375"/>
            <a:ext cx="3813175" cy="367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314621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Tree>
    <p:extLst>
      <p:ext uri="{BB962C8B-B14F-4D97-AF65-F5344CB8AC3E}">
        <p14:creationId xmlns:p14="http://schemas.microsoft.com/office/powerpoint/2010/main" val="12750694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1406076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Tree>
    <p:extLst>
      <p:ext uri="{BB962C8B-B14F-4D97-AF65-F5344CB8AC3E}">
        <p14:creationId xmlns:p14="http://schemas.microsoft.com/office/powerpoint/2010/main" val="29243722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03554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08745339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40529758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29705533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32588" y="1052513"/>
            <a:ext cx="2160587" cy="5113337"/>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250825" y="1052513"/>
            <a:ext cx="6329363" cy="511333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303741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44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204369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05366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13" name="Rectangle 13"/>
          <p:cNvSpPr>
            <a:spLocks noChangeArrowheads="1"/>
          </p:cNvSpPr>
          <p:nvPr/>
        </p:nvSpPr>
        <p:spPr bwMode="auto">
          <a:xfrm>
            <a:off x="6948488" y="188913"/>
            <a:ext cx="2017712" cy="1944687"/>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14" name="Rectangle 14"/>
          <p:cNvSpPr>
            <a:spLocks noChangeArrowheads="1"/>
          </p:cNvSpPr>
          <p:nvPr/>
        </p:nvSpPr>
        <p:spPr bwMode="auto">
          <a:xfrm>
            <a:off x="250825" y="2276475"/>
            <a:ext cx="8715375" cy="1873250"/>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16" name="Rectangle 16"/>
          <p:cNvSpPr>
            <a:spLocks noChangeArrowheads="1"/>
          </p:cNvSpPr>
          <p:nvPr/>
        </p:nvSpPr>
        <p:spPr bwMode="auto">
          <a:xfrm>
            <a:off x="4716463" y="188913"/>
            <a:ext cx="2089150" cy="1944687"/>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21" name="Rectangle 21"/>
          <p:cNvSpPr>
            <a:spLocks noGrp="1" noChangeArrowheads="1"/>
          </p:cNvSpPr>
          <p:nvPr>
            <p:ph type="title"/>
          </p:nvPr>
        </p:nvSpPr>
        <p:spPr bwMode="auto">
          <a:xfrm>
            <a:off x="323850" y="2565400"/>
            <a:ext cx="856932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BE" smtClean="0"/>
              <a:t>Welkom</a:t>
            </a:r>
            <a:endParaRPr lang="nl-NL" smtClean="0"/>
          </a:p>
        </p:txBody>
      </p:sp>
      <p:sp>
        <p:nvSpPr>
          <p:cNvPr id="25622" name="Rectangle 22"/>
          <p:cNvSpPr>
            <a:spLocks noChangeArrowheads="1"/>
          </p:cNvSpPr>
          <p:nvPr/>
        </p:nvSpPr>
        <p:spPr bwMode="auto">
          <a:xfrm>
            <a:off x="250825" y="188913"/>
            <a:ext cx="2089150" cy="1944687"/>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23" name="Rectangle 23"/>
          <p:cNvSpPr>
            <a:spLocks noChangeArrowheads="1"/>
          </p:cNvSpPr>
          <p:nvPr/>
        </p:nvSpPr>
        <p:spPr bwMode="auto">
          <a:xfrm>
            <a:off x="2484438" y="188913"/>
            <a:ext cx="2087562" cy="1944687"/>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24" name="Rectangle 24"/>
          <p:cNvSpPr>
            <a:spLocks noChangeArrowheads="1"/>
          </p:cNvSpPr>
          <p:nvPr/>
        </p:nvSpPr>
        <p:spPr bwMode="auto">
          <a:xfrm>
            <a:off x="6948488" y="4292600"/>
            <a:ext cx="2017712" cy="1944688"/>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25" name="Rectangle 25"/>
          <p:cNvSpPr>
            <a:spLocks noChangeArrowheads="1"/>
          </p:cNvSpPr>
          <p:nvPr/>
        </p:nvSpPr>
        <p:spPr bwMode="auto">
          <a:xfrm>
            <a:off x="4716463" y="4292600"/>
            <a:ext cx="2089150" cy="1944688"/>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26" name="Rectangle 26"/>
          <p:cNvSpPr>
            <a:spLocks noChangeArrowheads="1"/>
          </p:cNvSpPr>
          <p:nvPr/>
        </p:nvSpPr>
        <p:spPr bwMode="auto">
          <a:xfrm>
            <a:off x="250825" y="4292600"/>
            <a:ext cx="2089150" cy="1944688"/>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5627" name="Rectangle 27"/>
          <p:cNvSpPr>
            <a:spLocks noChangeArrowheads="1"/>
          </p:cNvSpPr>
          <p:nvPr/>
        </p:nvSpPr>
        <p:spPr bwMode="auto">
          <a:xfrm>
            <a:off x="2484438" y="4292600"/>
            <a:ext cx="2087562" cy="1944688"/>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grpSp>
        <p:nvGrpSpPr>
          <p:cNvPr id="25635" name="Group 35"/>
          <p:cNvGrpSpPr>
            <a:grpSpLocks/>
          </p:cNvGrpSpPr>
          <p:nvPr/>
        </p:nvGrpSpPr>
        <p:grpSpPr bwMode="auto">
          <a:xfrm>
            <a:off x="6426200" y="6308725"/>
            <a:ext cx="2609850" cy="549275"/>
            <a:chOff x="4048" y="3974"/>
            <a:chExt cx="1644" cy="346"/>
          </a:xfrm>
        </p:grpSpPr>
        <p:pic>
          <p:nvPicPr>
            <p:cNvPr id="25632" name="Picture 32" descr="WS_RGB"/>
            <p:cNvPicPr>
              <a:picLocks noChangeAspect="1" noChangeArrowheads="1"/>
            </p:cNvPicPr>
            <p:nvPr/>
          </p:nvPicPr>
          <p:blipFill>
            <a:blip r:embed="rId13" cstate="print">
              <a:extLst>
                <a:ext uri="{28A0092B-C50C-407E-A947-70E740481C1C}">
                  <a14:useLocalDpi xmlns:a14="http://schemas.microsoft.com/office/drawing/2010/main" val="0"/>
                </a:ext>
              </a:extLst>
            </a:blip>
            <a:srcRect t="18869" b="8595"/>
            <a:stretch>
              <a:fillRect/>
            </a:stretch>
          </p:blipFill>
          <p:spPr bwMode="auto">
            <a:xfrm>
              <a:off x="4921" y="3974"/>
              <a:ext cx="771" cy="346"/>
            </a:xfrm>
            <a:prstGeom prst="rect">
              <a:avLst/>
            </a:prstGeom>
            <a:noFill/>
            <a:extLst>
              <a:ext uri="{909E8E84-426E-40DD-AFC4-6F175D3DCCD1}">
                <a14:hiddenFill xmlns:a14="http://schemas.microsoft.com/office/drawing/2010/main">
                  <a:solidFill>
                    <a:srgbClr val="FFFFFF"/>
                  </a:solidFill>
                </a14:hiddenFill>
              </a:ext>
            </a:extLst>
          </p:spPr>
        </p:pic>
        <p:pic>
          <p:nvPicPr>
            <p:cNvPr id="25633" name="Picture 33" descr="leeuw_gray"/>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48" y="3993"/>
              <a:ext cx="873" cy="260"/>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Arial" charset="0"/>
        </a:defRPr>
      </a:lvl2pPr>
      <a:lvl3pPr algn="ctr" rtl="0" fontAlgn="base">
        <a:spcBef>
          <a:spcPct val="0"/>
        </a:spcBef>
        <a:spcAft>
          <a:spcPct val="0"/>
        </a:spcAft>
        <a:defRPr sz="4400">
          <a:solidFill>
            <a:schemeClr val="bg1"/>
          </a:solidFill>
          <a:latin typeface="Arial" charset="0"/>
        </a:defRPr>
      </a:lvl3pPr>
      <a:lvl4pPr algn="ctr" rtl="0" fontAlgn="base">
        <a:spcBef>
          <a:spcPct val="0"/>
        </a:spcBef>
        <a:spcAft>
          <a:spcPct val="0"/>
        </a:spcAft>
        <a:defRPr sz="4400">
          <a:solidFill>
            <a:schemeClr val="bg1"/>
          </a:solidFill>
          <a:latin typeface="Arial" charset="0"/>
        </a:defRPr>
      </a:lvl4pPr>
      <a:lvl5pPr algn="ctr" rtl="0" fontAlgn="base">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9" name="Rectangle 7"/>
          <p:cNvSpPr>
            <a:spLocks noChangeArrowheads="1"/>
          </p:cNvSpPr>
          <p:nvPr/>
        </p:nvSpPr>
        <p:spPr bwMode="auto">
          <a:xfrm>
            <a:off x="6948488" y="188913"/>
            <a:ext cx="2017712" cy="1944687"/>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44040" name="Rectangle 8"/>
          <p:cNvSpPr>
            <a:spLocks noChangeArrowheads="1"/>
          </p:cNvSpPr>
          <p:nvPr/>
        </p:nvSpPr>
        <p:spPr bwMode="auto">
          <a:xfrm>
            <a:off x="250825" y="188913"/>
            <a:ext cx="4321175" cy="6048375"/>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44041" name="Rectangle 9"/>
          <p:cNvSpPr>
            <a:spLocks noChangeArrowheads="1"/>
          </p:cNvSpPr>
          <p:nvPr/>
        </p:nvSpPr>
        <p:spPr bwMode="auto">
          <a:xfrm>
            <a:off x="4716463" y="188913"/>
            <a:ext cx="2089150" cy="1944687"/>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44044" name="Rectangle 12"/>
          <p:cNvSpPr>
            <a:spLocks noGrp="1" noChangeArrowheads="1"/>
          </p:cNvSpPr>
          <p:nvPr>
            <p:ph type="title"/>
          </p:nvPr>
        </p:nvSpPr>
        <p:spPr bwMode="auto">
          <a:xfrm>
            <a:off x="323850" y="2565400"/>
            <a:ext cx="417671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BE" smtClean="0"/>
              <a:t>Welkom</a:t>
            </a:r>
            <a:endParaRPr lang="nl-NL" smtClean="0"/>
          </a:p>
        </p:txBody>
      </p:sp>
      <p:sp>
        <p:nvSpPr>
          <p:cNvPr id="44047" name="Rectangle 15"/>
          <p:cNvSpPr>
            <a:spLocks noChangeArrowheads="1"/>
          </p:cNvSpPr>
          <p:nvPr/>
        </p:nvSpPr>
        <p:spPr bwMode="auto">
          <a:xfrm>
            <a:off x="6948488" y="4292600"/>
            <a:ext cx="2017712" cy="1944688"/>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44048" name="Rectangle 16"/>
          <p:cNvSpPr>
            <a:spLocks noChangeArrowheads="1"/>
          </p:cNvSpPr>
          <p:nvPr/>
        </p:nvSpPr>
        <p:spPr bwMode="auto">
          <a:xfrm>
            <a:off x="4716463" y="4292600"/>
            <a:ext cx="2089150" cy="1944688"/>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44051" name="Rectangle 19"/>
          <p:cNvSpPr>
            <a:spLocks noChangeArrowheads="1"/>
          </p:cNvSpPr>
          <p:nvPr/>
        </p:nvSpPr>
        <p:spPr bwMode="auto">
          <a:xfrm>
            <a:off x="6948488" y="2276475"/>
            <a:ext cx="2017712" cy="1873250"/>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44052" name="Rectangle 20"/>
          <p:cNvSpPr>
            <a:spLocks noChangeArrowheads="1"/>
          </p:cNvSpPr>
          <p:nvPr/>
        </p:nvSpPr>
        <p:spPr bwMode="auto">
          <a:xfrm>
            <a:off x="4716463" y="2276475"/>
            <a:ext cx="2089150" cy="1873250"/>
          </a:xfrm>
          <a:prstGeom prst="rect">
            <a:avLst/>
          </a:prstGeom>
          <a:solidFill>
            <a:srgbClr val="DEE90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grpSp>
        <p:nvGrpSpPr>
          <p:cNvPr id="44063" name="Group 31"/>
          <p:cNvGrpSpPr>
            <a:grpSpLocks/>
          </p:cNvGrpSpPr>
          <p:nvPr/>
        </p:nvGrpSpPr>
        <p:grpSpPr bwMode="auto">
          <a:xfrm>
            <a:off x="6426200" y="6308725"/>
            <a:ext cx="2609850" cy="549275"/>
            <a:chOff x="4048" y="3974"/>
            <a:chExt cx="1644" cy="346"/>
          </a:xfrm>
        </p:grpSpPr>
        <p:pic>
          <p:nvPicPr>
            <p:cNvPr id="44060" name="Picture 28" descr="WS_RGB"/>
            <p:cNvPicPr>
              <a:picLocks noChangeAspect="1" noChangeArrowheads="1"/>
            </p:cNvPicPr>
            <p:nvPr/>
          </p:nvPicPr>
          <p:blipFill>
            <a:blip r:embed="rId13" cstate="print">
              <a:extLst>
                <a:ext uri="{28A0092B-C50C-407E-A947-70E740481C1C}">
                  <a14:useLocalDpi xmlns:a14="http://schemas.microsoft.com/office/drawing/2010/main" val="0"/>
                </a:ext>
              </a:extLst>
            </a:blip>
            <a:srcRect t="18869" b="8595"/>
            <a:stretch>
              <a:fillRect/>
            </a:stretch>
          </p:blipFill>
          <p:spPr bwMode="auto">
            <a:xfrm>
              <a:off x="4921" y="3974"/>
              <a:ext cx="771" cy="346"/>
            </a:xfrm>
            <a:prstGeom prst="rect">
              <a:avLst/>
            </a:prstGeom>
            <a:noFill/>
            <a:extLst>
              <a:ext uri="{909E8E84-426E-40DD-AFC4-6F175D3DCCD1}">
                <a14:hiddenFill xmlns:a14="http://schemas.microsoft.com/office/drawing/2010/main">
                  <a:solidFill>
                    <a:srgbClr val="FFFFFF"/>
                  </a:solidFill>
                </a14:hiddenFill>
              </a:ext>
            </a:extLst>
          </p:spPr>
        </p:pic>
        <p:pic>
          <p:nvPicPr>
            <p:cNvPr id="44061" name="Picture 29" descr="leeuw_gray"/>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48" y="3993"/>
              <a:ext cx="873" cy="260"/>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Arial" charset="0"/>
        </a:defRPr>
      </a:lvl2pPr>
      <a:lvl3pPr algn="ctr" rtl="0" fontAlgn="base">
        <a:spcBef>
          <a:spcPct val="0"/>
        </a:spcBef>
        <a:spcAft>
          <a:spcPct val="0"/>
        </a:spcAft>
        <a:defRPr sz="4400">
          <a:solidFill>
            <a:schemeClr val="bg1"/>
          </a:solidFill>
          <a:latin typeface="Arial" charset="0"/>
        </a:defRPr>
      </a:lvl3pPr>
      <a:lvl4pPr algn="ctr" rtl="0" fontAlgn="base">
        <a:spcBef>
          <a:spcPct val="0"/>
        </a:spcBef>
        <a:spcAft>
          <a:spcPct val="0"/>
        </a:spcAft>
        <a:defRPr sz="4400">
          <a:solidFill>
            <a:schemeClr val="bg1"/>
          </a:solidFill>
          <a:latin typeface="Arial" charset="0"/>
        </a:defRPr>
      </a:lvl4pPr>
      <a:lvl5pPr algn="ctr" rtl="0" fontAlgn="base">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43" name="Rectangle 7"/>
          <p:cNvSpPr>
            <a:spLocks noChangeArrowheads="1"/>
          </p:cNvSpPr>
          <p:nvPr/>
        </p:nvSpPr>
        <p:spPr bwMode="auto">
          <a:xfrm>
            <a:off x="179388" y="188913"/>
            <a:ext cx="4897437" cy="6048375"/>
          </a:xfrm>
          <a:prstGeom prst="rect">
            <a:avLst/>
          </a:prstGeom>
          <a:solidFill>
            <a:srgbClr val="B9543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14344" name="Rectangle 8"/>
          <p:cNvSpPr>
            <a:spLocks noChangeArrowheads="1"/>
          </p:cNvSpPr>
          <p:nvPr/>
        </p:nvSpPr>
        <p:spPr bwMode="auto">
          <a:xfrm>
            <a:off x="5219700" y="188913"/>
            <a:ext cx="3746500" cy="5184775"/>
          </a:xfrm>
          <a:prstGeom prst="rect">
            <a:avLst/>
          </a:prstGeom>
          <a:solidFill>
            <a:srgbClr val="FBB35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14345" name="Rectangle 9"/>
          <p:cNvSpPr>
            <a:spLocks noChangeArrowheads="1"/>
          </p:cNvSpPr>
          <p:nvPr/>
        </p:nvSpPr>
        <p:spPr bwMode="auto">
          <a:xfrm>
            <a:off x="5219700" y="5516563"/>
            <a:ext cx="3746500" cy="720725"/>
          </a:xfrm>
          <a:prstGeom prst="rect">
            <a:avLst/>
          </a:prstGeom>
          <a:solidFill>
            <a:srgbClr val="FECC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14338" name="Rectangle 2"/>
          <p:cNvSpPr>
            <a:spLocks noGrp="1" noChangeArrowheads="1"/>
          </p:cNvSpPr>
          <p:nvPr>
            <p:ph type="title"/>
          </p:nvPr>
        </p:nvSpPr>
        <p:spPr bwMode="auto">
          <a:xfrm>
            <a:off x="457200" y="274638"/>
            <a:ext cx="43307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BE" smtClean="0"/>
              <a:t>Cause we care</a:t>
            </a:r>
            <a:endParaRPr lang="nl-NL" smtClean="0"/>
          </a:p>
        </p:txBody>
      </p:sp>
      <p:sp>
        <p:nvSpPr>
          <p:cNvPr id="14339" name="Rectangle 3"/>
          <p:cNvSpPr>
            <a:spLocks noGrp="1" noChangeArrowheads="1"/>
          </p:cNvSpPr>
          <p:nvPr>
            <p:ph type="body" idx="1"/>
          </p:nvPr>
        </p:nvSpPr>
        <p:spPr bwMode="auto">
          <a:xfrm>
            <a:off x="611188" y="1600200"/>
            <a:ext cx="4176712"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nl-NL" smtClean="0"/>
              <a:t>Lorem ipsum dolor sit amet, consectetur adipiscing elit. Sed tristique nibh a dui luctus pulvinar. Duis tincidunt laoreet massa, vel sollicitudin odio malesuada id. Etiam id lectus orci, quis tempor enim. Vestibulum pretium gravida neque id imperdiet. Nullam bibendum urna in lacus gravida fringilla. Mauris egestas augue eu quam vestibulum fermentum eu sed lorem. Curabitur lacinia, quam venenatis feugiat congue, enim sem laoreet ante, at hendrerit felis mauris sed est. Aenean bibendum lorem vitae mi egestas nec euismod velit hendrerit. Ondrerit viverra. Fusce sodales turpis eget enim auctor eleifend. Sed lacinia enim eu lectus vestibulum a lacinia ligula ullamcorper. Quisque congue vehicula augue eget condimentum. Mauris fringilla erat a </a:t>
            </a:r>
          </a:p>
        </p:txBody>
      </p:sp>
      <p:grpSp>
        <p:nvGrpSpPr>
          <p:cNvPr id="14354" name="Group 18"/>
          <p:cNvGrpSpPr>
            <a:grpSpLocks/>
          </p:cNvGrpSpPr>
          <p:nvPr/>
        </p:nvGrpSpPr>
        <p:grpSpPr bwMode="auto">
          <a:xfrm>
            <a:off x="6426200" y="6308725"/>
            <a:ext cx="2609850" cy="549275"/>
            <a:chOff x="4048" y="3974"/>
            <a:chExt cx="1644" cy="346"/>
          </a:xfrm>
        </p:grpSpPr>
        <p:pic>
          <p:nvPicPr>
            <p:cNvPr id="14352" name="Picture 16" descr="WS_RGB"/>
            <p:cNvPicPr>
              <a:picLocks noChangeAspect="1" noChangeArrowheads="1"/>
            </p:cNvPicPr>
            <p:nvPr/>
          </p:nvPicPr>
          <p:blipFill>
            <a:blip r:embed="rId13" cstate="print">
              <a:extLst>
                <a:ext uri="{28A0092B-C50C-407E-A947-70E740481C1C}">
                  <a14:useLocalDpi xmlns:a14="http://schemas.microsoft.com/office/drawing/2010/main" val="0"/>
                </a:ext>
              </a:extLst>
            </a:blip>
            <a:srcRect t="18869" b="8595"/>
            <a:stretch>
              <a:fillRect/>
            </a:stretch>
          </p:blipFill>
          <p:spPr bwMode="auto">
            <a:xfrm>
              <a:off x="4921" y="3974"/>
              <a:ext cx="771" cy="346"/>
            </a:xfrm>
            <a:prstGeom prst="rect">
              <a:avLst/>
            </a:prstGeom>
            <a:noFill/>
            <a:extLst>
              <a:ext uri="{909E8E84-426E-40DD-AFC4-6F175D3DCCD1}">
                <a14:hiddenFill xmlns:a14="http://schemas.microsoft.com/office/drawing/2010/main">
                  <a:solidFill>
                    <a:srgbClr val="FFFFFF"/>
                  </a:solidFill>
                </a14:hiddenFill>
              </a:ext>
            </a:extLst>
          </p:spPr>
        </p:pic>
        <p:pic>
          <p:nvPicPr>
            <p:cNvPr id="14353" name="Picture 17" descr="leeuw_gray"/>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48" y="3993"/>
              <a:ext cx="873" cy="260"/>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rtl="0" fontAlgn="base">
        <a:spcBef>
          <a:spcPct val="0"/>
        </a:spcBef>
        <a:spcAft>
          <a:spcPct val="0"/>
        </a:spcAft>
        <a:defRPr sz="4000">
          <a:solidFill>
            <a:schemeClr val="bg1"/>
          </a:solidFill>
          <a:latin typeface="+mj-lt"/>
          <a:ea typeface="+mj-ea"/>
          <a:cs typeface="+mj-cs"/>
        </a:defRPr>
      </a:lvl1pPr>
      <a:lvl2pPr algn="ctr" rtl="0" fontAlgn="base">
        <a:spcBef>
          <a:spcPct val="0"/>
        </a:spcBef>
        <a:spcAft>
          <a:spcPct val="0"/>
        </a:spcAft>
        <a:defRPr sz="4000">
          <a:solidFill>
            <a:schemeClr val="bg1"/>
          </a:solidFill>
          <a:latin typeface="Arial" charset="0"/>
        </a:defRPr>
      </a:lvl2pPr>
      <a:lvl3pPr algn="ctr" rtl="0" fontAlgn="base">
        <a:spcBef>
          <a:spcPct val="0"/>
        </a:spcBef>
        <a:spcAft>
          <a:spcPct val="0"/>
        </a:spcAft>
        <a:defRPr sz="4000">
          <a:solidFill>
            <a:schemeClr val="bg1"/>
          </a:solidFill>
          <a:latin typeface="Arial" charset="0"/>
        </a:defRPr>
      </a:lvl3pPr>
      <a:lvl4pPr algn="ctr" rtl="0" fontAlgn="base">
        <a:spcBef>
          <a:spcPct val="0"/>
        </a:spcBef>
        <a:spcAft>
          <a:spcPct val="0"/>
        </a:spcAft>
        <a:defRPr sz="4000">
          <a:solidFill>
            <a:schemeClr val="bg1"/>
          </a:solidFill>
          <a:latin typeface="Arial" charset="0"/>
        </a:defRPr>
      </a:lvl4pPr>
      <a:lvl5pPr algn="ctr" rtl="0" fontAlgn="base">
        <a:spcBef>
          <a:spcPct val="0"/>
        </a:spcBef>
        <a:spcAft>
          <a:spcPct val="0"/>
        </a:spcAft>
        <a:defRPr sz="4000">
          <a:solidFill>
            <a:schemeClr val="bg1"/>
          </a:solidFill>
          <a:latin typeface="Arial" charset="0"/>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p:titleStyle>
    <p:bodyStyle>
      <a:lvl1pPr marL="342900" indent="-342900" algn="l" rtl="0" fontAlgn="base">
        <a:spcBef>
          <a:spcPct val="0"/>
        </a:spcBef>
        <a:spcAft>
          <a:spcPct val="0"/>
        </a:spcAft>
        <a:defRPr sz="14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83" name="Rectangle 7"/>
          <p:cNvSpPr>
            <a:spLocks noChangeArrowheads="1"/>
          </p:cNvSpPr>
          <p:nvPr/>
        </p:nvSpPr>
        <p:spPr bwMode="auto">
          <a:xfrm>
            <a:off x="4572000" y="188913"/>
            <a:ext cx="3816350" cy="1584325"/>
          </a:xfrm>
          <a:prstGeom prst="rect">
            <a:avLst/>
          </a:prstGeom>
          <a:solidFill>
            <a:srgbClr val="70BC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4584" name="Rectangle 8"/>
          <p:cNvSpPr>
            <a:spLocks noChangeArrowheads="1"/>
          </p:cNvSpPr>
          <p:nvPr/>
        </p:nvSpPr>
        <p:spPr bwMode="auto">
          <a:xfrm>
            <a:off x="8532813" y="188913"/>
            <a:ext cx="433387" cy="1584325"/>
          </a:xfrm>
          <a:prstGeom prst="rect">
            <a:avLst/>
          </a:prstGeom>
          <a:solidFill>
            <a:srgbClr val="A8D8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4587" name="Rectangle 11"/>
          <p:cNvSpPr>
            <a:spLocks noChangeArrowheads="1"/>
          </p:cNvSpPr>
          <p:nvPr/>
        </p:nvSpPr>
        <p:spPr bwMode="auto">
          <a:xfrm>
            <a:off x="179388" y="188913"/>
            <a:ext cx="4248150" cy="5976937"/>
          </a:xfrm>
          <a:prstGeom prst="rect">
            <a:avLst/>
          </a:prstGeom>
          <a:solidFill>
            <a:srgbClr val="70BC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4588" name="Rectangle 12"/>
          <p:cNvSpPr>
            <a:spLocks noChangeArrowheads="1"/>
          </p:cNvSpPr>
          <p:nvPr/>
        </p:nvSpPr>
        <p:spPr bwMode="auto">
          <a:xfrm>
            <a:off x="4572000" y="1916113"/>
            <a:ext cx="3816350" cy="4249737"/>
          </a:xfrm>
          <a:prstGeom prst="rect">
            <a:avLst/>
          </a:prstGeom>
          <a:solidFill>
            <a:srgbClr val="70BC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4589" name="Rectangle 13"/>
          <p:cNvSpPr>
            <a:spLocks noChangeArrowheads="1"/>
          </p:cNvSpPr>
          <p:nvPr/>
        </p:nvSpPr>
        <p:spPr bwMode="auto">
          <a:xfrm>
            <a:off x="8532813" y="1916113"/>
            <a:ext cx="433387" cy="4249737"/>
          </a:xfrm>
          <a:prstGeom prst="rect">
            <a:avLst/>
          </a:prstGeom>
          <a:solidFill>
            <a:srgbClr val="A8D8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4590" name="Rectangle 14"/>
          <p:cNvSpPr>
            <a:spLocks noGrp="1" noChangeArrowheads="1"/>
          </p:cNvSpPr>
          <p:nvPr>
            <p:ph type="title"/>
          </p:nvPr>
        </p:nvSpPr>
        <p:spPr bwMode="auto">
          <a:xfrm>
            <a:off x="457200" y="274638"/>
            <a:ext cx="37544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BE" smtClean="0"/>
              <a:t>Cause we care</a:t>
            </a:r>
            <a:endParaRPr lang="nl-NL" smtClean="0"/>
          </a:p>
        </p:txBody>
      </p:sp>
      <p:sp>
        <p:nvSpPr>
          <p:cNvPr id="24591" name="Rectangle 15"/>
          <p:cNvSpPr>
            <a:spLocks noGrp="1" noChangeArrowheads="1"/>
          </p:cNvSpPr>
          <p:nvPr>
            <p:ph type="body" idx="1"/>
          </p:nvPr>
        </p:nvSpPr>
        <p:spPr bwMode="auto">
          <a:xfrm>
            <a:off x="611188" y="1628775"/>
            <a:ext cx="3529012"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nl-NL" smtClean="0"/>
              <a:t>Lorem ipsum dolor sit amet, consectetur adipiscing elit. Sed tristique nibh a dui luctus pulvinar. Duis tincidunt laoreet massa, vel sollicitudin odio malesuada id. Etiam id lectus orci, quis tempor enim. Vestibulum pretium gravida neque id imperdiet. Nullam bibendum urna in lacus gravida fringilla. Mauris egestas augue eu quam vestibulum fermentum eu sed lorem. Curabitur lacinia, quam venenatis feugiat congue, enim sem laoreet ante, at hendrerit felis mauris sed est. Aenean bibendum lorem vitae mi egestas nec euismod velit hendrerit. Ondrerit viverra. Fusce sodales turpis eget enim auctor eleifend.</a:t>
            </a:r>
          </a:p>
        </p:txBody>
      </p:sp>
      <p:grpSp>
        <p:nvGrpSpPr>
          <p:cNvPr id="24596" name="Group 20"/>
          <p:cNvGrpSpPr>
            <a:grpSpLocks/>
          </p:cNvGrpSpPr>
          <p:nvPr/>
        </p:nvGrpSpPr>
        <p:grpSpPr bwMode="auto">
          <a:xfrm>
            <a:off x="6426200" y="6237288"/>
            <a:ext cx="2609850" cy="620712"/>
            <a:chOff x="4048" y="3929"/>
            <a:chExt cx="1644" cy="391"/>
          </a:xfrm>
        </p:grpSpPr>
        <p:pic>
          <p:nvPicPr>
            <p:cNvPr id="24594" name="Picture 18" descr="WS_RGB"/>
            <p:cNvPicPr>
              <a:picLocks noChangeAspect="1" noChangeArrowheads="1"/>
            </p:cNvPicPr>
            <p:nvPr/>
          </p:nvPicPr>
          <p:blipFill>
            <a:blip r:embed="rId13" cstate="print">
              <a:extLst>
                <a:ext uri="{28A0092B-C50C-407E-A947-70E740481C1C}">
                  <a14:useLocalDpi xmlns:a14="http://schemas.microsoft.com/office/drawing/2010/main" val="0"/>
                </a:ext>
              </a:extLst>
            </a:blip>
            <a:srcRect t="9435" b="8595"/>
            <a:stretch>
              <a:fillRect/>
            </a:stretch>
          </p:blipFill>
          <p:spPr bwMode="auto">
            <a:xfrm>
              <a:off x="4921" y="3929"/>
              <a:ext cx="771" cy="391"/>
            </a:xfrm>
            <a:prstGeom prst="rect">
              <a:avLst/>
            </a:prstGeom>
            <a:noFill/>
            <a:extLst>
              <a:ext uri="{909E8E84-426E-40DD-AFC4-6F175D3DCCD1}">
                <a14:hiddenFill xmlns:a14="http://schemas.microsoft.com/office/drawing/2010/main">
                  <a:solidFill>
                    <a:srgbClr val="FFFFFF"/>
                  </a:solidFill>
                </a14:hiddenFill>
              </a:ext>
            </a:extLst>
          </p:spPr>
        </p:pic>
        <p:pic>
          <p:nvPicPr>
            <p:cNvPr id="24593" name="Picture 17" descr="leeuw_gray"/>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48" y="3993"/>
              <a:ext cx="873" cy="260"/>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3600">
          <a:solidFill>
            <a:schemeClr val="bg1"/>
          </a:solidFill>
          <a:latin typeface="+mj-lt"/>
          <a:ea typeface="+mj-ea"/>
          <a:cs typeface="+mj-cs"/>
        </a:defRPr>
      </a:lvl1pPr>
      <a:lvl2pPr algn="ctr" rtl="0" fontAlgn="base">
        <a:spcBef>
          <a:spcPct val="0"/>
        </a:spcBef>
        <a:spcAft>
          <a:spcPct val="0"/>
        </a:spcAft>
        <a:defRPr sz="3600">
          <a:solidFill>
            <a:schemeClr val="bg1"/>
          </a:solidFill>
          <a:latin typeface="Arial" charset="0"/>
        </a:defRPr>
      </a:lvl2pPr>
      <a:lvl3pPr algn="ctr" rtl="0" fontAlgn="base">
        <a:spcBef>
          <a:spcPct val="0"/>
        </a:spcBef>
        <a:spcAft>
          <a:spcPct val="0"/>
        </a:spcAft>
        <a:defRPr sz="3600">
          <a:solidFill>
            <a:schemeClr val="bg1"/>
          </a:solidFill>
          <a:latin typeface="Arial" charset="0"/>
        </a:defRPr>
      </a:lvl3pPr>
      <a:lvl4pPr algn="ctr" rtl="0" fontAlgn="base">
        <a:spcBef>
          <a:spcPct val="0"/>
        </a:spcBef>
        <a:spcAft>
          <a:spcPct val="0"/>
        </a:spcAft>
        <a:defRPr sz="3600">
          <a:solidFill>
            <a:schemeClr val="bg1"/>
          </a:solidFill>
          <a:latin typeface="Arial" charset="0"/>
        </a:defRPr>
      </a:lvl4pPr>
      <a:lvl5pPr algn="ctr" rtl="0" fontAlgn="base">
        <a:spcBef>
          <a:spcPct val="0"/>
        </a:spcBef>
        <a:spcAft>
          <a:spcPct val="0"/>
        </a:spcAft>
        <a:defRPr sz="3600">
          <a:solidFill>
            <a:schemeClr val="bg1"/>
          </a:solidFill>
          <a:latin typeface="Arial" charset="0"/>
        </a:defRPr>
      </a:lvl5pPr>
      <a:lvl6pPr marL="457200" algn="ctr" rtl="0" fontAlgn="base">
        <a:spcBef>
          <a:spcPct val="0"/>
        </a:spcBef>
        <a:spcAft>
          <a:spcPct val="0"/>
        </a:spcAft>
        <a:defRPr sz="3600">
          <a:solidFill>
            <a:schemeClr val="bg1"/>
          </a:solidFill>
          <a:latin typeface="Arial" charset="0"/>
        </a:defRPr>
      </a:lvl6pPr>
      <a:lvl7pPr marL="914400" algn="ctr" rtl="0" fontAlgn="base">
        <a:spcBef>
          <a:spcPct val="0"/>
        </a:spcBef>
        <a:spcAft>
          <a:spcPct val="0"/>
        </a:spcAft>
        <a:defRPr sz="3600">
          <a:solidFill>
            <a:schemeClr val="bg1"/>
          </a:solidFill>
          <a:latin typeface="Arial" charset="0"/>
        </a:defRPr>
      </a:lvl7pPr>
      <a:lvl8pPr marL="1371600" algn="ctr" rtl="0" fontAlgn="base">
        <a:spcBef>
          <a:spcPct val="0"/>
        </a:spcBef>
        <a:spcAft>
          <a:spcPct val="0"/>
        </a:spcAft>
        <a:defRPr sz="3600">
          <a:solidFill>
            <a:schemeClr val="bg1"/>
          </a:solidFill>
          <a:latin typeface="Arial" charset="0"/>
        </a:defRPr>
      </a:lvl8pPr>
      <a:lvl9pPr marL="1828800" algn="ctr" rtl="0" fontAlgn="base">
        <a:spcBef>
          <a:spcPct val="0"/>
        </a:spcBef>
        <a:spcAft>
          <a:spcPct val="0"/>
        </a:spcAft>
        <a:defRPr sz="3600">
          <a:solidFill>
            <a:schemeClr val="bg1"/>
          </a:solidFill>
          <a:latin typeface="Arial" charset="0"/>
        </a:defRPr>
      </a:lvl9pPr>
    </p:titleStyle>
    <p:bodyStyle>
      <a:lvl1pPr marL="342900" indent="-342900" algn="l" rtl="0" fontAlgn="base">
        <a:spcBef>
          <a:spcPct val="20000"/>
        </a:spcBef>
        <a:spcAft>
          <a:spcPct val="0"/>
        </a:spcAft>
        <a:defRPr sz="1400">
          <a:solidFill>
            <a:schemeClr val="bg1"/>
          </a:solidFill>
          <a:latin typeface="+mn-lt"/>
          <a:ea typeface="+mn-ea"/>
          <a:cs typeface="+mn-cs"/>
        </a:defRPr>
      </a:lvl1pPr>
      <a:lvl2pPr marL="990600" indent="-533400" algn="l" rtl="0" fontAlgn="base">
        <a:spcBef>
          <a:spcPct val="20000"/>
        </a:spcBef>
        <a:spcAft>
          <a:spcPct val="0"/>
        </a:spcAft>
        <a:buChar char="–"/>
        <a:defRPr sz="2800">
          <a:solidFill>
            <a:schemeClr val="tx1"/>
          </a:solidFill>
          <a:latin typeface="+mn-lt"/>
        </a:defRPr>
      </a:lvl2pPr>
      <a:lvl3pPr marL="1371600" indent="-457200" algn="l" rtl="0" fontAlgn="base">
        <a:spcBef>
          <a:spcPct val="20000"/>
        </a:spcBef>
        <a:spcAft>
          <a:spcPct val="0"/>
        </a:spcAft>
        <a:buChar char="•"/>
        <a:defRPr sz="2400">
          <a:solidFill>
            <a:schemeClr val="tx1"/>
          </a:solidFill>
          <a:latin typeface="+mn-lt"/>
        </a:defRPr>
      </a:lvl3pPr>
      <a:lvl4pPr marL="1752600" indent="-381000" algn="l" rtl="0" fontAlgn="base">
        <a:spcBef>
          <a:spcPct val="20000"/>
        </a:spcBef>
        <a:spcAft>
          <a:spcPct val="0"/>
        </a:spcAft>
        <a:buChar char="–"/>
        <a:defRPr sz="2000">
          <a:solidFill>
            <a:schemeClr val="tx1"/>
          </a:solidFill>
          <a:latin typeface="+mn-lt"/>
        </a:defRPr>
      </a:lvl4pPr>
      <a:lvl5pPr marL="2209800" indent="-381000" algn="l" rtl="0" fontAlgn="base">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59" name="Rectangle 7"/>
          <p:cNvSpPr>
            <a:spLocks noChangeArrowheads="1"/>
          </p:cNvSpPr>
          <p:nvPr/>
        </p:nvSpPr>
        <p:spPr bwMode="auto">
          <a:xfrm>
            <a:off x="179388" y="188913"/>
            <a:ext cx="6913562" cy="1584325"/>
          </a:xfrm>
          <a:prstGeom prst="rect">
            <a:avLst/>
          </a:prstGeom>
          <a:solidFill>
            <a:srgbClr val="70BC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3560" name="Rectangle 8"/>
          <p:cNvSpPr>
            <a:spLocks noChangeArrowheads="1"/>
          </p:cNvSpPr>
          <p:nvPr/>
        </p:nvSpPr>
        <p:spPr bwMode="auto">
          <a:xfrm>
            <a:off x="7235825" y="188913"/>
            <a:ext cx="1730375" cy="1584325"/>
          </a:xfrm>
          <a:prstGeom prst="rect">
            <a:avLst/>
          </a:prstGeom>
          <a:solidFill>
            <a:srgbClr val="A8D8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3563" name="Rectangle 11"/>
          <p:cNvSpPr>
            <a:spLocks noChangeArrowheads="1"/>
          </p:cNvSpPr>
          <p:nvPr/>
        </p:nvSpPr>
        <p:spPr bwMode="auto">
          <a:xfrm>
            <a:off x="179388" y="1916113"/>
            <a:ext cx="8785225" cy="4321175"/>
          </a:xfrm>
          <a:prstGeom prst="rect">
            <a:avLst/>
          </a:prstGeom>
          <a:noFill/>
          <a:ln w="19050">
            <a:solidFill>
              <a:srgbClr val="78C0E4"/>
            </a:solidFill>
            <a:miter lim="800000"/>
            <a:headEnd/>
            <a:tailEnd/>
          </a:ln>
          <a:effectLst/>
          <a:extLst>
            <a:ext uri="{909E8E84-426E-40DD-AFC4-6F175D3DCCD1}">
              <a14:hiddenFill xmlns:a14="http://schemas.microsoft.com/office/drawing/2010/main">
                <a:solidFill>
                  <a:srgbClr val="70BC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3554" name="Rectangle 2"/>
          <p:cNvSpPr>
            <a:spLocks noGrp="1" noChangeArrowheads="1"/>
          </p:cNvSpPr>
          <p:nvPr>
            <p:ph type="title"/>
          </p:nvPr>
        </p:nvSpPr>
        <p:spPr bwMode="auto">
          <a:xfrm>
            <a:off x="250825" y="1052513"/>
            <a:ext cx="7210425" cy="633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23555" name="Rectangle 3"/>
          <p:cNvSpPr>
            <a:spLocks noGrp="1" noChangeArrowheads="1"/>
          </p:cNvSpPr>
          <p:nvPr>
            <p:ph type="body" idx="1"/>
          </p:nvPr>
        </p:nvSpPr>
        <p:spPr bwMode="auto">
          <a:xfrm>
            <a:off x="1116013" y="2492375"/>
            <a:ext cx="7777162"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grpSp>
        <p:nvGrpSpPr>
          <p:cNvPr id="23570" name="Group 18"/>
          <p:cNvGrpSpPr>
            <a:grpSpLocks/>
          </p:cNvGrpSpPr>
          <p:nvPr/>
        </p:nvGrpSpPr>
        <p:grpSpPr bwMode="auto">
          <a:xfrm>
            <a:off x="6426200" y="6308725"/>
            <a:ext cx="2609850" cy="549275"/>
            <a:chOff x="4048" y="3974"/>
            <a:chExt cx="1644" cy="346"/>
          </a:xfrm>
        </p:grpSpPr>
        <p:pic>
          <p:nvPicPr>
            <p:cNvPr id="23568" name="Picture 16" descr="WS_RGB"/>
            <p:cNvPicPr>
              <a:picLocks noChangeAspect="1" noChangeArrowheads="1"/>
            </p:cNvPicPr>
            <p:nvPr/>
          </p:nvPicPr>
          <p:blipFill>
            <a:blip r:embed="rId13" cstate="print">
              <a:extLst>
                <a:ext uri="{28A0092B-C50C-407E-A947-70E740481C1C}">
                  <a14:useLocalDpi xmlns:a14="http://schemas.microsoft.com/office/drawing/2010/main" val="0"/>
                </a:ext>
              </a:extLst>
            </a:blip>
            <a:srcRect t="18867" b="8595"/>
            <a:stretch>
              <a:fillRect/>
            </a:stretch>
          </p:blipFill>
          <p:spPr bwMode="auto">
            <a:xfrm>
              <a:off x="4921" y="3974"/>
              <a:ext cx="771" cy="346"/>
            </a:xfrm>
            <a:prstGeom prst="rect">
              <a:avLst/>
            </a:prstGeom>
            <a:noFill/>
            <a:extLst>
              <a:ext uri="{909E8E84-426E-40DD-AFC4-6F175D3DCCD1}">
                <a14:hiddenFill xmlns:a14="http://schemas.microsoft.com/office/drawing/2010/main">
                  <a:solidFill>
                    <a:srgbClr val="FFFFFF"/>
                  </a:solidFill>
                </a14:hiddenFill>
              </a:ext>
            </a:extLst>
          </p:spPr>
        </p:pic>
        <p:pic>
          <p:nvPicPr>
            <p:cNvPr id="23569" name="Picture 17" descr="leeuw_gray"/>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48" y="3993"/>
              <a:ext cx="873" cy="260"/>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charset="0"/>
        </a:defRPr>
      </a:lvl2pPr>
      <a:lvl3pPr algn="l" rtl="0" fontAlgn="base">
        <a:spcBef>
          <a:spcPct val="0"/>
        </a:spcBef>
        <a:spcAft>
          <a:spcPct val="0"/>
        </a:spcAft>
        <a:defRPr sz="2800">
          <a:solidFill>
            <a:schemeClr val="bg1"/>
          </a:solidFill>
          <a:latin typeface="Arial" charset="0"/>
        </a:defRPr>
      </a:lvl3pPr>
      <a:lvl4pPr algn="l" rtl="0" fontAlgn="base">
        <a:spcBef>
          <a:spcPct val="0"/>
        </a:spcBef>
        <a:spcAft>
          <a:spcPct val="0"/>
        </a:spcAft>
        <a:defRPr sz="2800">
          <a:solidFill>
            <a:schemeClr val="bg1"/>
          </a:solidFill>
          <a:latin typeface="Arial" charset="0"/>
        </a:defRPr>
      </a:lvl4pPr>
      <a:lvl5pPr algn="l" rtl="0" fontAlgn="base">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fontAlgn="base">
        <a:spcBef>
          <a:spcPct val="20000"/>
        </a:spcBef>
        <a:spcAft>
          <a:spcPct val="0"/>
        </a:spcAft>
        <a:buChar char="•"/>
        <a:defRPr sz="3200">
          <a:solidFill>
            <a:srgbClr val="5F5F5F"/>
          </a:solidFill>
          <a:latin typeface="+mn-lt"/>
          <a:ea typeface="+mn-ea"/>
          <a:cs typeface="+mn-cs"/>
        </a:defRPr>
      </a:lvl1pPr>
      <a:lvl2pPr marL="742950" indent="-285750" algn="l" rtl="0" fontAlgn="base">
        <a:spcBef>
          <a:spcPct val="20000"/>
        </a:spcBef>
        <a:spcAft>
          <a:spcPct val="0"/>
        </a:spcAft>
        <a:buChar char="–"/>
        <a:defRPr sz="2800">
          <a:solidFill>
            <a:srgbClr val="5F5F5F"/>
          </a:solidFill>
          <a:latin typeface="+mn-lt"/>
        </a:defRPr>
      </a:lvl2pPr>
      <a:lvl3pPr marL="1143000" indent="-228600" algn="l" rtl="0" fontAlgn="base">
        <a:spcBef>
          <a:spcPct val="20000"/>
        </a:spcBef>
        <a:spcAft>
          <a:spcPct val="0"/>
        </a:spcAft>
        <a:buChar char="•"/>
        <a:defRPr sz="2400">
          <a:solidFill>
            <a:srgbClr val="5F5F5F"/>
          </a:solidFill>
          <a:latin typeface="+mn-lt"/>
        </a:defRPr>
      </a:lvl3pPr>
      <a:lvl4pPr marL="1600200" indent="-228600" algn="l" rtl="0" fontAlgn="base">
        <a:spcBef>
          <a:spcPct val="20000"/>
        </a:spcBef>
        <a:spcAft>
          <a:spcPct val="0"/>
        </a:spcAft>
        <a:buChar char="–"/>
        <a:defRPr sz="2000">
          <a:solidFill>
            <a:srgbClr val="5F5F5F"/>
          </a:solidFill>
          <a:latin typeface="+mn-lt"/>
        </a:defRPr>
      </a:lvl4pPr>
      <a:lvl5pPr marL="2057400" indent="-228600" algn="l" rtl="0" fontAlgn="base">
        <a:spcBef>
          <a:spcPct val="20000"/>
        </a:spcBef>
        <a:spcAft>
          <a:spcPct val="0"/>
        </a:spcAft>
        <a:buChar char="»"/>
        <a:defRPr sz="2000">
          <a:solidFill>
            <a:srgbClr val="5F5F5F"/>
          </a:solidFill>
          <a:latin typeface="+mn-lt"/>
        </a:defRPr>
      </a:lvl5pPr>
      <a:lvl6pPr marL="2514600" indent="-228600" algn="l" rtl="0" fontAlgn="base">
        <a:spcBef>
          <a:spcPct val="20000"/>
        </a:spcBef>
        <a:spcAft>
          <a:spcPct val="0"/>
        </a:spcAft>
        <a:buChar char="»"/>
        <a:defRPr sz="2000">
          <a:solidFill>
            <a:srgbClr val="5F5F5F"/>
          </a:solidFill>
          <a:latin typeface="+mn-lt"/>
        </a:defRPr>
      </a:lvl6pPr>
      <a:lvl7pPr marL="2971800" indent="-228600" algn="l" rtl="0" fontAlgn="base">
        <a:spcBef>
          <a:spcPct val="20000"/>
        </a:spcBef>
        <a:spcAft>
          <a:spcPct val="0"/>
        </a:spcAft>
        <a:buChar char="»"/>
        <a:defRPr sz="2000">
          <a:solidFill>
            <a:srgbClr val="5F5F5F"/>
          </a:solidFill>
          <a:latin typeface="+mn-lt"/>
        </a:defRPr>
      </a:lvl7pPr>
      <a:lvl8pPr marL="3429000" indent="-228600" algn="l" rtl="0" fontAlgn="base">
        <a:spcBef>
          <a:spcPct val="20000"/>
        </a:spcBef>
        <a:spcAft>
          <a:spcPct val="0"/>
        </a:spcAft>
        <a:buChar char="»"/>
        <a:defRPr sz="2000">
          <a:solidFill>
            <a:srgbClr val="5F5F5F"/>
          </a:solidFill>
          <a:latin typeface="+mn-lt"/>
        </a:defRPr>
      </a:lvl8pPr>
      <a:lvl9pPr marL="3886200" indent="-228600" algn="l" rtl="0" fontAlgn="base">
        <a:spcBef>
          <a:spcPct val="20000"/>
        </a:spcBef>
        <a:spcAft>
          <a:spcPct val="0"/>
        </a:spcAft>
        <a:buChar char="»"/>
        <a:defRPr sz="2000">
          <a:solidFill>
            <a:srgbClr val="5F5F5F"/>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33" name="Rectangle 9"/>
          <p:cNvSpPr>
            <a:spLocks noChangeArrowheads="1"/>
          </p:cNvSpPr>
          <p:nvPr/>
        </p:nvSpPr>
        <p:spPr bwMode="auto">
          <a:xfrm>
            <a:off x="179388" y="188913"/>
            <a:ext cx="6913562" cy="1584325"/>
          </a:xfrm>
          <a:prstGeom prst="rect">
            <a:avLst/>
          </a:prstGeom>
          <a:solidFill>
            <a:srgbClr val="A1B7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6634" name="Rectangle 10"/>
          <p:cNvSpPr>
            <a:spLocks noChangeArrowheads="1"/>
          </p:cNvSpPr>
          <p:nvPr/>
        </p:nvSpPr>
        <p:spPr bwMode="auto">
          <a:xfrm>
            <a:off x="7235825" y="188913"/>
            <a:ext cx="1730375" cy="1584325"/>
          </a:xfrm>
          <a:prstGeom prst="rect">
            <a:avLst/>
          </a:prstGeom>
          <a:solidFill>
            <a:srgbClr val="CEE09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6637" name="Rectangle 13"/>
          <p:cNvSpPr>
            <a:spLocks noChangeArrowheads="1"/>
          </p:cNvSpPr>
          <p:nvPr/>
        </p:nvSpPr>
        <p:spPr bwMode="auto">
          <a:xfrm>
            <a:off x="179388" y="1916113"/>
            <a:ext cx="8785225" cy="4321175"/>
          </a:xfrm>
          <a:prstGeom prst="rect">
            <a:avLst/>
          </a:prstGeom>
          <a:noFill/>
          <a:ln w="19050">
            <a:solidFill>
              <a:srgbClr val="90AA56"/>
            </a:solidFill>
            <a:miter lim="800000"/>
            <a:headEnd/>
            <a:tailEnd/>
          </a:ln>
          <a:effectLst/>
          <a:extLst>
            <a:ext uri="{909E8E84-426E-40DD-AFC4-6F175D3DCCD1}">
              <a14:hiddenFill xmlns:a14="http://schemas.microsoft.com/office/drawing/2010/main">
                <a:solidFill>
                  <a:srgbClr val="70BC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6631" name="Rectangle 7"/>
          <p:cNvSpPr>
            <a:spLocks noGrp="1" noChangeArrowheads="1"/>
          </p:cNvSpPr>
          <p:nvPr>
            <p:ph type="title"/>
          </p:nvPr>
        </p:nvSpPr>
        <p:spPr bwMode="auto">
          <a:xfrm>
            <a:off x="250825" y="1052513"/>
            <a:ext cx="7210425" cy="633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26632" name="Rectangle 8"/>
          <p:cNvSpPr>
            <a:spLocks noGrp="1" noChangeArrowheads="1"/>
          </p:cNvSpPr>
          <p:nvPr>
            <p:ph type="body" idx="1"/>
          </p:nvPr>
        </p:nvSpPr>
        <p:spPr bwMode="auto">
          <a:xfrm>
            <a:off x="1116013" y="2492375"/>
            <a:ext cx="7777162"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grpSp>
        <p:nvGrpSpPr>
          <p:cNvPr id="26644" name="Group 20"/>
          <p:cNvGrpSpPr>
            <a:grpSpLocks/>
          </p:cNvGrpSpPr>
          <p:nvPr/>
        </p:nvGrpSpPr>
        <p:grpSpPr bwMode="auto">
          <a:xfrm>
            <a:off x="6426200" y="6308725"/>
            <a:ext cx="2609850" cy="549275"/>
            <a:chOff x="4048" y="3974"/>
            <a:chExt cx="1644" cy="346"/>
          </a:xfrm>
        </p:grpSpPr>
        <p:pic>
          <p:nvPicPr>
            <p:cNvPr id="26642" name="Picture 18" descr="WS_RGB"/>
            <p:cNvPicPr>
              <a:picLocks noChangeAspect="1" noChangeArrowheads="1"/>
            </p:cNvPicPr>
            <p:nvPr/>
          </p:nvPicPr>
          <p:blipFill>
            <a:blip r:embed="rId13" cstate="print">
              <a:extLst>
                <a:ext uri="{28A0092B-C50C-407E-A947-70E740481C1C}">
                  <a14:useLocalDpi xmlns:a14="http://schemas.microsoft.com/office/drawing/2010/main" val="0"/>
                </a:ext>
              </a:extLst>
            </a:blip>
            <a:srcRect t="18867" b="8595"/>
            <a:stretch>
              <a:fillRect/>
            </a:stretch>
          </p:blipFill>
          <p:spPr bwMode="auto">
            <a:xfrm>
              <a:off x="4921" y="3974"/>
              <a:ext cx="771" cy="346"/>
            </a:xfrm>
            <a:prstGeom prst="rect">
              <a:avLst/>
            </a:prstGeom>
            <a:noFill/>
            <a:extLst>
              <a:ext uri="{909E8E84-426E-40DD-AFC4-6F175D3DCCD1}">
                <a14:hiddenFill xmlns:a14="http://schemas.microsoft.com/office/drawing/2010/main">
                  <a:solidFill>
                    <a:srgbClr val="FFFFFF"/>
                  </a:solidFill>
                </a14:hiddenFill>
              </a:ext>
            </a:extLst>
          </p:spPr>
        </p:pic>
        <p:pic>
          <p:nvPicPr>
            <p:cNvPr id="26643" name="Picture 19" descr="leeuw_gray"/>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48" y="3993"/>
              <a:ext cx="873" cy="260"/>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charset="0"/>
        </a:defRPr>
      </a:lvl2pPr>
      <a:lvl3pPr algn="l" rtl="0" fontAlgn="base">
        <a:spcBef>
          <a:spcPct val="0"/>
        </a:spcBef>
        <a:spcAft>
          <a:spcPct val="0"/>
        </a:spcAft>
        <a:defRPr sz="2800">
          <a:solidFill>
            <a:schemeClr val="bg1"/>
          </a:solidFill>
          <a:latin typeface="Arial" charset="0"/>
        </a:defRPr>
      </a:lvl3pPr>
      <a:lvl4pPr algn="l" rtl="0" fontAlgn="base">
        <a:spcBef>
          <a:spcPct val="0"/>
        </a:spcBef>
        <a:spcAft>
          <a:spcPct val="0"/>
        </a:spcAft>
        <a:defRPr sz="2800">
          <a:solidFill>
            <a:schemeClr val="bg1"/>
          </a:solidFill>
          <a:latin typeface="Arial" charset="0"/>
        </a:defRPr>
      </a:lvl4pPr>
      <a:lvl5pPr algn="l" rtl="0" fontAlgn="base">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fontAlgn="base">
        <a:spcBef>
          <a:spcPct val="20000"/>
        </a:spcBef>
        <a:spcAft>
          <a:spcPct val="0"/>
        </a:spcAft>
        <a:buChar char="•"/>
        <a:defRPr sz="3200">
          <a:solidFill>
            <a:srgbClr val="5F5F5F"/>
          </a:solidFill>
          <a:latin typeface="+mn-lt"/>
          <a:ea typeface="+mn-ea"/>
          <a:cs typeface="+mn-cs"/>
        </a:defRPr>
      </a:lvl1pPr>
      <a:lvl2pPr marL="742950" indent="-285750" algn="l" rtl="0" fontAlgn="base">
        <a:spcBef>
          <a:spcPct val="20000"/>
        </a:spcBef>
        <a:spcAft>
          <a:spcPct val="0"/>
        </a:spcAft>
        <a:buChar char="–"/>
        <a:defRPr sz="2800">
          <a:solidFill>
            <a:srgbClr val="5F5F5F"/>
          </a:solidFill>
          <a:latin typeface="+mn-lt"/>
        </a:defRPr>
      </a:lvl2pPr>
      <a:lvl3pPr marL="1143000" indent="-228600" algn="l" rtl="0" fontAlgn="base">
        <a:spcBef>
          <a:spcPct val="20000"/>
        </a:spcBef>
        <a:spcAft>
          <a:spcPct val="0"/>
        </a:spcAft>
        <a:buChar char="•"/>
        <a:defRPr sz="2400">
          <a:solidFill>
            <a:srgbClr val="5F5F5F"/>
          </a:solidFill>
          <a:latin typeface="+mn-lt"/>
        </a:defRPr>
      </a:lvl3pPr>
      <a:lvl4pPr marL="1600200" indent="-228600" algn="l" rtl="0" fontAlgn="base">
        <a:spcBef>
          <a:spcPct val="20000"/>
        </a:spcBef>
        <a:spcAft>
          <a:spcPct val="0"/>
        </a:spcAft>
        <a:buChar char="–"/>
        <a:defRPr sz="2000">
          <a:solidFill>
            <a:srgbClr val="5F5F5F"/>
          </a:solidFill>
          <a:latin typeface="+mn-lt"/>
        </a:defRPr>
      </a:lvl4pPr>
      <a:lvl5pPr marL="2057400" indent="-228600" algn="l" rtl="0" fontAlgn="base">
        <a:spcBef>
          <a:spcPct val="20000"/>
        </a:spcBef>
        <a:spcAft>
          <a:spcPct val="0"/>
        </a:spcAft>
        <a:buChar char="»"/>
        <a:defRPr sz="2000">
          <a:solidFill>
            <a:srgbClr val="5F5F5F"/>
          </a:solidFill>
          <a:latin typeface="+mn-lt"/>
        </a:defRPr>
      </a:lvl5pPr>
      <a:lvl6pPr marL="2514600" indent="-228600" algn="l" rtl="0" fontAlgn="base">
        <a:spcBef>
          <a:spcPct val="20000"/>
        </a:spcBef>
        <a:spcAft>
          <a:spcPct val="0"/>
        </a:spcAft>
        <a:buChar char="»"/>
        <a:defRPr sz="2000">
          <a:solidFill>
            <a:srgbClr val="5F5F5F"/>
          </a:solidFill>
          <a:latin typeface="+mn-lt"/>
        </a:defRPr>
      </a:lvl6pPr>
      <a:lvl7pPr marL="2971800" indent="-228600" algn="l" rtl="0" fontAlgn="base">
        <a:spcBef>
          <a:spcPct val="20000"/>
        </a:spcBef>
        <a:spcAft>
          <a:spcPct val="0"/>
        </a:spcAft>
        <a:buChar char="»"/>
        <a:defRPr sz="2000">
          <a:solidFill>
            <a:srgbClr val="5F5F5F"/>
          </a:solidFill>
          <a:latin typeface="+mn-lt"/>
        </a:defRPr>
      </a:lvl7pPr>
      <a:lvl8pPr marL="3429000" indent="-228600" algn="l" rtl="0" fontAlgn="base">
        <a:spcBef>
          <a:spcPct val="20000"/>
        </a:spcBef>
        <a:spcAft>
          <a:spcPct val="0"/>
        </a:spcAft>
        <a:buChar char="»"/>
        <a:defRPr sz="2000">
          <a:solidFill>
            <a:srgbClr val="5F5F5F"/>
          </a:solidFill>
          <a:latin typeface="+mn-lt"/>
        </a:defRPr>
      </a:lvl8pPr>
      <a:lvl9pPr marL="3886200" indent="-228600" algn="l" rtl="0" fontAlgn="base">
        <a:spcBef>
          <a:spcPct val="20000"/>
        </a:spcBef>
        <a:spcAft>
          <a:spcPct val="0"/>
        </a:spcAft>
        <a:buChar char="»"/>
        <a:defRPr sz="2000">
          <a:solidFill>
            <a:srgbClr val="5F5F5F"/>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2" Type="http://schemas.openxmlformats.org/officeDocument/2006/relationships/hyperlink" Target="mailto:welzijnensamenleving@wvg.vlaanderen.be" TargetMode="Externa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8" Type="http://schemas.openxmlformats.org/officeDocument/2006/relationships/hyperlink" Target="mailto:planlasten@bz.vlaanderen.be" TargetMode="External"/><Relationship Id="rId3" Type="http://schemas.openxmlformats.org/officeDocument/2006/relationships/hyperlink" Target="mailto:koen.devroey@wvg.vlaanderen.be" TargetMode="External"/><Relationship Id="rId7" Type="http://schemas.openxmlformats.org/officeDocument/2006/relationships/hyperlink" Target="http://www.bestuurszaken.be/planlasten" TargetMode="External"/><Relationship Id="rId2" Type="http://schemas.openxmlformats.org/officeDocument/2006/relationships/hyperlink" Target="mailto:frank.vandenbranden@wvg.vlaanderen.be" TargetMode="External"/><Relationship Id="rId1" Type="http://schemas.openxmlformats.org/officeDocument/2006/relationships/slideLayout" Target="../slideLayouts/slideLayout57.xml"/><Relationship Id="rId6" Type="http://schemas.openxmlformats.org/officeDocument/2006/relationships/hyperlink" Target="mailto:bbcgop@vlaanderen.be" TargetMode="External"/><Relationship Id="rId5" Type="http://schemas.openxmlformats.org/officeDocument/2006/relationships/hyperlink" Target="http://www.binnenland.vlaanderen.be/bbc" TargetMode="External"/><Relationship Id="rId4" Type="http://schemas.openxmlformats.org/officeDocument/2006/relationships/hyperlink" Target="http://www.vlaanderen.be/armoe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hyperlink" Target="mailto:welzijnensamenleving@wvg.vlaanderen.be" TargetMode="Externa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2206645"/>
            <a:ext cx="8204449" cy="2302475"/>
          </a:xfrm>
        </p:spPr>
        <p:txBody>
          <a:bodyPr>
            <a:noAutofit/>
          </a:bodyPr>
          <a:lstStyle/>
          <a:p>
            <a:pPr algn="ctr"/>
            <a:r>
              <a:rPr lang="nl-BE" sz="3600" b="1" dirty="0" smtClean="0">
                <a:solidFill>
                  <a:schemeClr val="bg2">
                    <a:lumMod val="75000"/>
                  </a:schemeClr>
                </a:solidFill>
              </a:rPr>
              <a:t>Subsidiëring lokale kinderarmoedebestrijding</a:t>
            </a:r>
            <a:endParaRPr lang="nl-BE" sz="3600" b="1" dirty="0">
              <a:solidFill>
                <a:schemeClr val="bg2">
                  <a:lumMod val="75000"/>
                </a:schemeClr>
              </a:solidFill>
            </a:endParaRPr>
          </a:p>
        </p:txBody>
      </p:sp>
      <p:sp>
        <p:nvSpPr>
          <p:cNvPr id="3" name="Ondertitel 2"/>
          <p:cNvSpPr>
            <a:spLocks noGrp="1"/>
          </p:cNvSpPr>
          <p:nvPr>
            <p:ph type="subTitle" idx="1"/>
          </p:nvPr>
        </p:nvSpPr>
        <p:spPr/>
        <p:txBody>
          <a:bodyPr/>
          <a:lstStyle/>
          <a:p>
            <a:endParaRPr lang="nl-BE" dirty="0" smtClean="0"/>
          </a:p>
          <a:p>
            <a:r>
              <a:rPr lang="nl-BE" dirty="0" smtClean="0">
                <a:solidFill>
                  <a:schemeClr val="tx1">
                    <a:lumMod val="50000"/>
                    <a:lumOff val="50000"/>
                  </a:schemeClr>
                </a:solidFill>
              </a:rPr>
              <a:t>subsidieprocedure</a:t>
            </a:r>
          </a:p>
          <a:p>
            <a:endParaRPr lang="nl-BE" dirty="0"/>
          </a:p>
        </p:txBody>
      </p:sp>
    </p:spTree>
    <p:extLst>
      <p:ext uri="{BB962C8B-B14F-4D97-AF65-F5344CB8AC3E}">
        <p14:creationId xmlns:p14="http://schemas.microsoft.com/office/powerpoint/2010/main" val="737455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Rapportering</a:t>
            </a:r>
            <a:endParaRPr lang="nl-BE" dirty="0"/>
          </a:p>
        </p:txBody>
      </p:sp>
      <p:sp>
        <p:nvSpPr>
          <p:cNvPr id="3" name="Tijdelijke aanduiding voor inhoud 2"/>
          <p:cNvSpPr>
            <a:spLocks noGrp="1"/>
          </p:cNvSpPr>
          <p:nvPr>
            <p:ph idx="1"/>
          </p:nvPr>
        </p:nvSpPr>
        <p:spPr>
          <a:xfrm>
            <a:off x="251520" y="2492375"/>
            <a:ext cx="8712968" cy="3673475"/>
          </a:xfrm>
        </p:spPr>
        <p:txBody>
          <a:bodyPr/>
          <a:lstStyle/>
          <a:p>
            <a:r>
              <a:rPr lang="nl-BE" sz="2000" dirty="0" smtClean="0"/>
              <a:t>2014</a:t>
            </a:r>
          </a:p>
          <a:p>
            <a:pPr lvl="1"/>
            <a:r>
              <a:rPr lang="nl-BE" sz="1600" dirty="0" smtClean="0"/>
              <a:t>voor 31 juli 2015 sturen naar </a:t>
            </a:r>
            <a:r>
              <a:rPr lang="nl-NL" sz="1600" i="1" u="sng" dirty="0" smtClean="0">
                <a:hlinkClick r:id="rId2"/>
              </a:rPr>
              <a:t>welzijnensamenleving@wvg.vlaanderen.be</a:t>
            </a:r>
            <a:r>
              <a:rPr lang="nl-NL" sz="1600" dirty="0" smtClean="0"/>
              <a:t> </a:t>
            </a:r>
          </a:p>
          <a:p>
            <a:pPr lvl="1"/>
            <a:r>
              <a:rPr lang="nl-NL" sz="1600" dirty="0"/>
              <a:t>sluit zo nauw mogelijk aan bij de structuur van de strategische meerjarenplanning </a:t>
            </a:r>
            <a:endParaRPr lang="nl-NL" sz="1600" dirty="0" smtClean="0"/>
          </a:p>
          <a:p>
            <a:pPr lvl="1"/>
            <a:r>
              <a:rPr lang="nl-NL" sz="1600" dirty="0" smtClean="0"/>
              <a:t>bevat </a:t>
            </a:r>
            <a:r>
              <a:rPr lang="nl-NL" sz="1600" dirty="0"/>
              <a:t>de relevante on­derdelen van de door de raad goedgekeurde jaarrekening van </a:t>
            </a:r>
            <a:r>
              <a:rPr lang="nl-NL" sz="1600" dirty="0" smtClean="0"/>
              <a:t>2014</a:t>
            </a:r>
          </a:p>
          <a:p>
            <a:pPr lvl="1"/>
            <a:r>
              <a:rPr lang="nl-NL" sz="1600" dirty="0" smtClean="0"/>
              <a:t>In </a:t>
            </a:r>
            <a:r>
              <a:rPr lang="nl-NL" sz="1600" dirty="0"/>
              <a:t>zijn rapportering geeft het lokale bestuur aan welke activiteiten en prestaties het heeft verricht of welke effecten het heeft bereikt in het kader van de Vlaamse beleidsprioriteit op het vlak van lokale kinderarmoedebestrijding</a:t>
            </a:r>
            <a:r>
              <a:rPr lang="nl-NL" sz="1600" dirty="0" smtClean="0"/>
              <a:t>.</a:t>
            </a:r>
          </a:p>
          <a:p>
            <a:r>
              <a:rPr lang="nl-NL" sz="2000" dirty="0" smtClean="0"/>
              <a:t>Vanaf 2015</a:t>
            </a:r>
          </a:p>
          <a:p>
            <a:pPr lvl="1"/>
            <a:r>
              <a:rPr lang="nl-NL" sz="1600" dirty="0"/>
              <a:t>jaarlijks uiterlijk op 31 juli digitaal aan het Agentschap voor Binnenlands </a:t>
            </a:r>
            <a:r>
              <a:rPr lang="nl-NL" sz="1600" dirty="0" smtClean="0"/>
              <a:t>Bestuur</a:t>
            </a:r>
          </a:p>
          <a:p>
            <a:pPr marL="457200" lvl="1" indent="0">
              <a:buNone/>
            </a:pPr>
            <a:endParaRPr lang="nl-NL" sz="1600" dirty="0" smtClean="0"/>
          </a:p>
          <a:p>
            <a:pPr marL="57150" indent="0">
              <a:buNone/>
            </a:pPr>
            <a:r>
              <a:rPr lang="nl-NL" sz="2000" dirty="0" smtClean="0"/>
              <a:t>! Gebruik commentaarvelden</a:t>
            </a:r>
            <a:endParaRPr lang="nl-BE" sz="2000" dirty="0"/>
          </a:p>
          <a:p>
            <a:pPr lvl="1"/>
            <a:endParaRPr lang="nl-BE" sz="1600" dirty="0"/>
          </a:p>
        </p:txBody>
      </p:sp>
    </p:spTree>
    <p:extLst>
      <p:ext uri="{BB962C8B-B14F-4D97-AF65-F5344CB8AC3E}">
        <p14:creationId xmlns:p14="http://schemas.microsoft.com/office/powerpoint/2010/main" val="688184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7181317" cy="1143000"/>
          </a:xfrm>
        </p:spPr>
        <p:txBody>
          <a:bodyPr>
            <a:noAutofit/>
          </a:bodyPr>
          <a:lstStyle/>
          <a:p>
            <a:r>
              <a:rPr lang="nl-BE" sz="3600" dirty="0" smtClean="0"/>
              <a:t>Vragen?</a:t>
            </a:r>
            <a:endParaRPr lang="nl-BE" sz="3600" dirty="0"/>
          </a:p>
        </p:txBody>
      </p:sp>
      <p:sp>
        <p:nvSpPr>
          <p:cNvPr id="3" name="Tekstvak 2"/>
          <p:cNvSpPr txBox="1"/>
          <p:nvPr/>
        </p:nvSpPr>
        <p:spPr>
          <a:xfrm>
            <a:off x="312304" y="1988840"/>
            <a:ext cx="7572064" cy="3693319"/>
          </a:xfrm>
          <a:prstGeom prst="rect">
            <a:avLst/>
          </a:prstGeom>
          <a:noFill/>
        </p:spPr>
        <p:txBody>
          <a:bodyPr wrap="square" rtlCol="0">
            <a:spAutoFit/>
          </a:bodyPr>
          <a:lstStyle/>
          <a:p>
            <a:pPr marL="285750" indent="-285750">
              <a:buFont typeface="Arial" panose="020B0604020202020204" pitchFamily="34" charset="0"/>
              <a:buChar char="•"/>
            </a:pPr>
            <a:r>
              <a:rPr lang="nl-BE" dirty="0" smtClean="0"/>
              <a:t>Lokale kinderarmoedebestrijding</a:t>
            </a:r>
            <a:br>
              <a:rPr lang="nl-BE" dirty="0" smtClean="0"/>
            </a:br>
            <a:r>
              <a:rPr lang="nl-BE" dirty="0" smtClean="0"/>
              <a:t>Omzendbrief</a:t>
            </a:r>
            <a:br>
              <a:rPr lang="nl-BE" dirty="0" smtClean="0"/>
            </a:br>
            <a:r>
              <a:rPr lang="nl-BE" dirty="0" smtClean="0"/>
              <a:t>Departement WVG - afdeling Welzijn en Samenleving</a:t>
            </a:r>
            <a:br>
              <a:rPr lang="nl-BE" dirty="0" smtClean="0"/>
            </a:br>
            <a:r>
              <a:rPr lang="nl-BE" dirty="0" smtClean="0">
                <a:hlinkClick r:id="rId2"/>
              </a:rPr>
              <a:t>frank.vandenbranden@wvg.vlaanderen.be</a:t>
            </a:r>
            <a:r>
              <a:rPr lang="nl-BE" dirty="0" smtClean="0"/>
              <a:t> - 02 553 32 24</a:t>
            </a:r>
            <a:br>
              <a:rPr lang="nl-BE" dirty="0" smtClean="0"/>
            </a:br>
            <a:r>
              <a:rPr lang="nl-BE" dirty="0" smtClean="0">
                <a:hlinkClick r:id="rId3"/>
              </a:rPr>
              <a:t>koen.devroey@wvg.vlaanderen.be</a:t>
            </a:r>
            <a:r>
              <a:rPr lang="nl-BE" dirty="0" smtClean="0"/>
              <a:t> – 02 553 32 76</a:t>
            </a:r>
            <a:br>
              <a:rPr lang="nl-BE" dirty="0" smtClean="0"/>
            </a:br>
            <a:r>
              <a:rPr lang="nl-BE" dirty="0" smtClean="0">
                <a:hlinkClick r:id="rId4"/>
              </a:rPr>
              <a:t>www.vlaanderen.be/armoede</a:t>
            </a:r>
            <a:r>
              <a:rPr lang="nl-BE" dirty="0" smtClean="0"/>
              <a:t/>
            </a:r>
            <a:br>
              <a:rPr lang="nl-BE" dirty="0" smtClean="0"/>
            </a:br>
            <a:endParaRPr lang="nl-NL" dirty="0" smtClean="0"/>
          </a:p>
          <a:p>
            <a:pPr marL="285750" indent="-285750">
              <a:buFont typeface="Arial" panose="020B0604020202020204" pitchFamily="34" charset="0"/>
              <a:buChar char="•"/>
            </a:pPr>
            <a:r>
              <a:rPr lang="nl-NL" dirty="0" smtClean="0"/>
              <a:t>Implementatie </a:t>
            </a:r>
            <a:r>
              <a:rPr lang="nl-NL" dirty="0"/>
              <a:t>van de beleids- en </a:t>
            </a:r>
            <a:r>
              <a:rPr lang="nl-NL" dirty="0" err="1"/>
              <a:t>beheerscyclus</a:t>
            </a:r>
            <a:r>
              <a:rPr lang="nl-NL" dirty="0"/>
              <a:t> (BBC) </a:t>
            </a:r>
            <a:r>
              <a:rPr lang="nl-NL" i="1" u="sng" dirty="0" smtClean="0">
                <a:hlinkClick r:id="rId5"/>
              </a:rPr>
              <a:t>www.binnenland.vlaanderen.be/bbc</a:t>
            </a:r>
            <a:r>
              <a:rPr lang="nl-NL" dirty="0"/>
              <a:t> </a:t>
            </a:r>
            <a:r>
              <a:rPr lang="nl-NL" dirty="0" smtClean="0"/>
              <a:t>- </a:t>
            </a:r>
            <a:r>
              <a:rPr lang="nl-NL" i="1" u="sng" dirty="0" smtClean="0">
                <a:hlinkClick r:id="rId6"/>
              </a:rPr>
              <a:t>bbcgop@vlaanderen.be</a:t>
            </a:r>
            <a:r>
              <a:rPr lang="nl-NL" dirty="0"/>
              <a:t>.</a:t>
            </a:r>
            <a:endParaRPr lang="nl-BE" dirty="0"/>
          </a:p>
          <a:p>
            <a:r>
              <a:rPr lang="nl-NL" dirty="0"/>
              <a:t> </a:t>
            </a:r>
            <a:endParaRPr lang="nl-BE" dirty="0"/>
          </a:p>
          <a:p>
            <a:pPr marL="285750" indent="-285750">
              <a:buFont typeface="Arial" panose="020B0604020202020204" pitchFamily="34" charset="0"/>
              <a:buChar char="•"/>
            </a:pPr>
            <a:r>
              <a:rPr lang="nl-NL" dirty="0" smtClean="0"/>
              <a:t>Planlastendecreet </a:t>
            </a:r>
            <a:r>
              <a:rPr lang="nl-NL" dirty="0"/>
              <a:t>en de Vlaamse beleidsprioriteiten van de verschillende sectoren met de bijbehorende deelrapportagecodes </a:t>
            </a:r>
            <a:r>
              <a:rPr lang="nl-NL" i="1" u="sng" dirty="0" smtClean="0">
                <a:hlinkClick r:id="rId7"/>
              </a:rPr>
              <a:t>www.bestuurszaken.be/planlasten</a:t>
            </a:r>
            <a:r>
              <a:rPr lang="nl-NL" dirty="0" smtClean="0"/>
              <a:t> - </a:t>
            </a:r>
            <a:r>
              <a:rPr lang="nl-NL" i="1" u="sng" dirty="0" smtClean="0">
                <a:hlinkClick r:id="rId8"/>
              </a:rPr>
              <a:t>planlasten@bz.vlaanderen.be</a:t>
            </a:r>
            <a:endParaRPr lang="nl-BE" dirty="0"/>
          </a:p>
        </p:txBody>
      </p:sp>
    </p:spTree>
    <p:extLst>
      <p:ext uri="{BB962C8B-B14F-4D97-AF65-F5344CB8AC3E}">
        <p14:creationId xmlns:p14="http://schemas.microsoft.com/office/powerpoint/2010/main" val="3921805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Armoededecreet</a:t>
            </a:r>
            <a:endParaRPr lang="nl-BE" dirty="0"/>
          </a:p>
        </p:txBody>
      </p:sp>
      <p:sp>
        <p:nvSpPr>
          <p:cNvPr id="3" name="Tijdelijke aanduiding voor inhoud 2"/>
          <p:cNvSpPr>
            <a:spLocks noGrp="1"/>
          </p:cNvSpPr>
          <p:nvPr>
            <p:ph idx="1"/>
          </p:nvPr>
        </p:nvSpPr>
        <p:spPr/>
        <p:txBody>
          <a:bodyPr/>
          <a:lstStyle/>
          <a:p>
            <a:r>
              <a:rPr lang="nl-BE" dirty="0" err="1" smtClean="0"/>
              <a:t>Decreetswijziging</a:t>
            </a:r>
            <a:r>
              <a:rPr lang="nl-BE" dirty="0" smtClean="0"/>
              <a:t> 20/12/2013</a:t>
            </a:r>
          </a:p>
          <a:p>
            <a:pPr lvl="1"/>
            <a:r>
              <a:rPr lang="nl-BE" sz="2000" dirty="0" smtClean="0"/>
              <a:t>4,5 </a:t>
            </a:r>
            <a:r>
              <a:rPr lang="nl-BE" sz="2000" dirty="0"/>
              <a:t>miljoen euro voorzien op begroting 2014</a:t>
            </a:r>
          </a:p>
          <a:p>
            <a:pPr lvl="1"/>
            <a:r>
              <a:rPr lang="nl-BE" sz="2000" dirty="0"/>
              <a:t>Subsidie voor coördineren en opzetten van acties</a:t>
            </a:r>
          </a:p>
          <a:p>
            <a:pPr lvl="1"/>
            <a:r>
              <a:rPr lang="nl-BE" sz="2000" dirty="0"/>
              <a:t>Aanvullend bij regulier beleid (</a:t>
            </a:r>
            <a:r>
              <a:rPr lang="nl-BE" sz="2000" dirty="0" err="1"/>
              <a:t>ikv</a:t>
            </a:r>
            <a:r>
              <a:rPr lang="nl-BE" sz="2000" dirty="0"/>
              <a:t> progressief universalisme) en Vlaams beleid</a:t>
            </a:r>
          </a:p>
          <a:p>
            <a:pPr lvl="1"/>
            <a:r>
              <a:rPr lang="nl-BE" sz="2000" dirty="0"/>
              <a:t>Voor lokale besturen in Vlaams Gewest + VGC</a:t>
            </a:r>
          </a:p>
          <a:p>
            <a:pPr lvl="1"/>
            <a:r>
              <a:rPr lang="nl-BE" sz="2000" dirty="0"/>
              <a:t>Koppeling aan strategische meerjarenplanning in het kader van het planlastendecreet (= werken met Vlaamse beleidsprioriteit kinderarmoedebestrijding)</a:t>
            </a:r>
            <a:r>
              <a:rPr lang="nl-BE" dirty="0"/>
              <a:t/>
            </a:r>
            <a:br>
              <a:rPr lang="nl-BE" dirty="0"/>
            </a:br>
            <a:endParaRPr lang="nl-BE" dirty="0"/>
          </a:p>
        </p:txBody>
      </p:sp>
    </p:spTree>
    <p:extLst>
      <p:ext uri="{BB962C8B-B14F-4D97-AF65-F5344CB8AC3E}">
        <p14:creationId xmlns:p14="http://schemas.microsoft.com/office/powerpoint/2010/main" val="223053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Uitvoeringsbesluit - principe</a:t>
            </a:r>
            <a:endParaRPr lang="nl-BE" dirty="0"/>
          </a:p>
        </p:txBody>
      </p:sp>
      <p:sp>
        <p:nvSpPr>
          <p:cNvPr id="3" name="Tijdelijke aanduiding voor inhoud 2"/>
          <p:cNvSpPr>
            <a:spLocks noGrp="1"/>
          </p:cNvSpPr>
          <p:nvPr>
            <p:ph idx="1"/>
          </p:nvPr>
        </p:nvSpPr>
        <p:spPr/>
        <p:txBody>
          <a:bodyPr>
            <a:normAutofit/>
          </a:bodyPr>
          <a:lstStyle/>
          <a:p>
            <a:r>
              <a:rPr lang="nl-NL" sz="2000" dirty="0"/>
              <a:t>Om voor subsidiëring in aanmerking te komen, ontwikkelen en implementeren de lokale besturen, </a:t>
            </a:r>
            <a:r>
              <a:rPr lang="nl-NL" sz="2000" dirty="0" smtClean="0"/>
              <a:t>als onderdeel </a:t>
            </a:r>
            <a:r>
              <a:rPr lang="nl-NL" sz="2000" dirty="0"/>
              <a:t>van hun lokaal sociaal beleid, een integraal lokaal kinderarmoedebestrijdingsbeleid in afstemming met de Vlaamse beleidsprioriteit kinderarmoedebestrijding en met als doel de structurele terugdringing van kinderarmoede in Vlaanderen en de volledige ontplooiing van elk kind.</a:t>
            </a:r>
            <a:endParaRPr lang="nl-BE" sz="2000" dirty="0"/>
          </a:p>
        </p:txBody>
      </p:sp>
    </p:spTree>
    <p:extLst>
      <p:ext uri="{BB962C8B-B14F-4D97-AF65-F5344CB8AC3E}">
        <p14:creationId xmlns:p14="http://schemas.microsoft.com/office/powerpoint/2010/main" val="435557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Vlaamse beleidsprioriteit</a:t>
            </a:r>
            <a:endParaRPr lang="nl-BE" dirty="0"/>
          </a:p>
        </p:txBody>
      </p:sp>
      <p:sp>
        <p:nvSpPr>
          <p:cNvPr id="3" name="Tijdelijke aanduiding voor inhoud 2"/>
          <p:cNvSpPr>
            <a:spLocks noGrp="1"/>
          </p:cNvSpPr>
          <p:nvPr>
            <p:ph idx="1"/>
          </p:nvPr>
        </p:nvSpPr>
        <p:spPr/>
        <p:txBody>
          <a:bodyPr>
            <a:normAutofit fontScale="62500" lnSpcReduction="20000"/>
          </a:bodyPr>
          <a:lstStyle/>
          <a:p>
            <a:r>
              <a:rPr lang="nl-NL" dirty="0"/>
              <a:t>G</a:t>
            </a:r>
            <a:r>
              <a:rPr lang="nl-NL" dirty="0" smtClean="0"/>
              <a:t>eïntegreerde</a:t>
            </a:r>
            <a:r>
              <a:rPr lang="nl-NL" dirty="0"/>
              <a:t>, duurzame en </a:t>
            </a:r>
            <a:r>
              <a:rPr lang="nl-NL"/>
              <a:t>proactieve </a:t>
            </a:r>
            <a:r>
              <a:rPr lang="nl-NL" smtClean="0"/>
              <a:t>kinderarmoedebestrijding</a:t>
            </a:r>
            <a:endParaRPr lang="nl-NL" dirty="0" smtClean="0"/>
          </a:p>
          <a:p>
            <a:r>
              <a:rPr lang="nl-NL" dirty="0" smtClean="0"/>
              <a:t>focus </a:t>
            </a:r>
            <a:r>
              <a:rPr lang="nl-NL" dirty="0"/>
              <a:t>op kinderen tot en met drie jaar en hun </a:t>
            </a:r>
            <a:r>
              <a:rPr lang="nl-NL" dirty="0" smtClean="0"/>
              <a:t>gezin</a:t>
            </a:r>
          </a:p>
          <a:p>
            <a:r>
              <a:rPr lang="nl-NL" dirty="0" smtClean="0"/>
              <a:t>op </a:t>
            </a:r>
            <a:r>
              <a:rPr lang="nl-NL" dirty="0"/>
              <a:t>basis van de volgende drie </a:t>
            </a:r>
            <a:r>
              <a:rPr lang="nl-NL" dirty="0" smtClean="0"/>
              <a:t>pijlers (cf. EU aanbeveling kinderarmoede):</a:t>
            </a:r>
            <a:endParaRPr lang="nl-BE" dirty="0"/>
          </a:p>
          <a:p>
            <a:pPr marL="971550" lvl="1" indent="-514350">
              <a:buFont typeface="+mj-lt"/>
              <a:buAutoNum type="arabicPeriod"/>
            </a:pPr>
            <a:r>
              <a:rPr lang="nl-NL" dirty="0" smtClean="0"/>
              <a:t>toegang </a:t>
            </a:r>
            <a:r>
              <a:rPr lang="nl-NL" dirty="0"/>
              <a:t>tot adequate </a:t>
            </a:r>
            <a:r>
              <a:rPr lang="nl-NL" dirty="0" smtClean="0"/>
              <a:t>middelen;</a:t>
            </a:r>
            <a:endParaRPr lang="nl-BE" dirty="0"/>
          </a:p>
          <a:p>
            <a:pPr marL="971550" lvl="1" indent="-514350">
              <a:buFont typeface="+mj-lt"/>
              <a:buAutoNum type="arabicPeriod"/>
            </a:pPr>
            <a:r>
              <a:rPr lang="nl-NL" dirty="0" smtClean="0"/>
              <a:t>toegang </a:t>
            </a:r>
            <a:r>
              <a:rPr lang="nl-NL" dirty="0"/>
              <a:t>tot betaalbare hoogwaardige </a:t>
            </a:r>
            <a:r>
              <a:rPr lang="nl-NL" dirty="0" smtClean="0"/>
              <a:t>diensten;</a:t>
            </a:r>
            <a:endParaRPr lang="nl-BE" dirty="0"/>
          </a:p>
          <a:p>
            <a:pPr marL="971550" lvl="1" indent="-514350">
              <a:buFont typeface="+mj-lt"/>
              <a:buAutoNum type="arabicPeriod"/>
            </a:pPr>
            <a:r>
              <a:rPr lang="nl-NL" dirty="0" smtClean="0"/>
              <a:t>het </a:t>
            </a:r>
            <a:r>
              <a:rPr lang="nl-NL" dirty="0"/>
              <a:t>recht van kinderen en gezinnen om te </a:t>
            </a:r>
            <a:r>
              <a:rPr lang="nl-NL" dirty="0" smtClean="0"/>
              <a:t>participeren</a:t>
            </a:r>
          </a:p>
          <a:p>
            <a:r>
              <a:rPr lang="nl-NL" dirty="0" smtClean="0"/>
              <a:t>Regierol lokaal bestuur in een netwerk</a:t>
            </a:r>
          </a:p>
          <a:p>
            <a:r>
              <a:rPr lang="nl-NL" dirty="0"/>
              <a:t>C</a:t>
            </a:r>
            <a:r>
              <a:rPr lang="nl-NL" dirty="0" smtClean="0"/>
              <a:t>oproductie </a:t>
            </a:r>
            <a:r>
              <a:rPr lang="nl-NL" dirty="0"/>
              <a:t>met de relevante lokale actoren, in het bijzonder </a:t>
            </a:r>
            <a:r>
              <a:rPr lang="nl-NL" dirty="0" smtClean="0"/>
              <a:t>de </a:t>
            </a:r>
            <a:r>
              <a:rPr lang="nl-NL" dirty="0"/>
              <a:t>kinderen en gezinnen en de actoren die door het decreet erkend en ondersteund worden.</a:t>
            </a:r>
            <a:endParaRPr lang="nl-BE" dirty="0"/>
          </a:p>
          <a:p>
            <a:endParaRPr lang="nl-BE" dirty="0"/>
          </a:p>
          <a:p>
            <a:pPr marL="457200" lvl="1" indent="0">
              <a:buNone/>
            </a:pPr>
            <a:endParaRPr lang="nl-NL" dirty="0" smtClean="0"/>
          </a:p>
        </p:txBody>
      </p:sp>
    </p:spTree>
    <p:extLst>
      <p:ext uri="{BB962C8B-B14F-4D97-AF65-F5344CB8AC3E}">
        <p14:creationId xmlns:p14="http://schemas.microsoft.com/office/powerpoint/2010/main" val="2317725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Vaststelling van de subsidies</a:t>
            </a:r>
            <a:endParaRPr lang="nl-BE" dirty="0"/>
          </a:p>
        </p:txBody>
      </p:sp>
      <p:sp>
        <p:nvSpPr>
          <p:cNvPr id="3" name="Tijdelijke aanduiding voor inhoud 2"/>
          <p:cNvSpPr>
            <a:spLocks noGrp="1"/>
          </p:cNvSpPr>
          <p:nvPr>
            <p:ph idx="1"/>
          </p:nvPr>
        </p:nvSpPr>
        <p:spPr>
          <a:xfrm>
            <a:off x="1115616" y="2420888"/>
            <a:ext cx="7777162" cy="3816945"/>
          </a:xfrm>
        </p:spPr>
        <p:txBody>
          <a:bodyPr>
            <a:normAutofit fontScale="62500" lnSpcReduction="20000"/>
          </a:bodyPr>
          <a:lstStyle/>
          <a:p>
            <a:r>
              <a:rPr lang="nl-BE" dirty="0" smtClean="0"/>
              <a:t>Subsidies aan die gemeenten waar problematiek grootst is, op basis van zeven indicatoren die een beeld geven over de problematiek van kinderarmoede met een focus op 0-3 jaar in een gemeente</a:t>
            </a:r>
          </a:p>
          <a:p>
            <a:r>
              <a:rPr lang="nl-BE" dirty="0" smtClean="0"/>
              <a:t>Gemeente en OCMW spreken onderling af wie welk deel aanvraagt</a:t>
            </a:r>
          </a:p>
          <a:p>
            <a:r>
              <a:rPr lang="nl-BE" dirty="0" smtClean="0"/>
              <a:t>Hoogte van subsidiebedrag</a:t>
            </a:r>
          </a:p>
          <a:p>
            <a:pPr lvl="1"/>
            <a:r>
              <a:rPr lang="nl-BE" dirty="0" smtClean="0"/>
              <a:t>Minstens 25.000 euro</a:t>
            </a:r>
          </a:p>
          <a:p>
            <a:pPr lvl="1"/>
            <a:r>
              <a:rPr lang="nl-BE" dirty="0" smtClean="0"/>
              <a:t>Bijkomend bedrag toegekend op basis van grootte van problematiek en aantal kinderen in de gemeente</a:t>
            </a:r>
          </a:p>
          <a:p>
            <a:pPr lvl="1"/>
            <a:r>
              <a:rPr lang="nl-BE" dirty="0"/>
              <a:t>Voorafname 5% </a:t>
            </a:r>
            <a:r>
              <a:rPr lang="nl-BE" dirty="0" smtClean="0"/>
              <a:t>voor VGC </a:t>
            </a:r>
            <a:r>
              <a:rPr lang="nl-BE" dirty="0"/>
              <a:t>(Brusselnorm</a:t>
            </a:r>
            <a:r>
              <a:rPr lang="nl-BE" dirty="0" smtClean="0"/>
              <a:t>)</a:t>
            </a:r>
          </a:p>
          <a:p>
            <a:pPr marL="0" indent="0">
              <a:buNone/>
            </a:pPr>
            <a:endParaRPr lang="nl-BE" dirty="0" smtClean="0">
              <a:sym typeface="Wingdings" panose="05000000000000000000" pitchFamily="2" charset="2"/>
            </a:endParaRPr>
          </a:p>
          <a:p>
            <a:pPr marL="0" indent="0">
              <a:buNone/>
            </a:pPr>
            <a:r>
              <a:rPr lang="nl-BE" dirty="0" smtClean="0">
                <a:sym typeface="Wingdings" panose="05000000000000000000" pitchFamily="2" charset="2"/>
              </a:rPr>
              <a:t> Zie MB en omzendbrief voor lijst van gemeenten en subsidiebedragen</a:t>
            </a:r>
            <a:endParaRPr lang="nl-BE" dirty="0" smtClean="0"/>
          </a:p>
        </p:txBody>
      </p:sp>
    </p:spTree>
    <p:extLst>
      <p:ext uri="{BB962C8B-B14F-4D97-AF65-F5344CB8AC3E}">
        <p14:creationId xmlns:p14="http://schemas.microsoft.com/office/powerpoint/2010/main" val="1381925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Toekenningsprocedures</a:t>
            </a:r>
            <a:endParaRPr lang="nl-BE" dirty="0"/>
          </a:p>
        </p:txBody>
      </p:sp>
      <p:sp>
        <p:nvSpPr>
          <p:cNvPr id="3" name="Tijdelijke aanduiding voor inhoud 2"/>
          <p:cNvSpPr>
            <a:spLocks noGrp="1"/>
          </p:cNvSpPr>
          <p:nvPr>
            <p:ph idx="1"/>
          </p:nvPr>
        </p:nvSpPr>
        <p:spPr/>
        <p:txBody>
          <a:bodyPr/>
          <a:lstStyle/>
          <a:p>
            <a:r>
              <a:rPr lang="nl-BE" sz="2000" dirty="0" smtClean="0"/>
              <a:t>Gemeenten en </a:t>
            </a:r>
            <a:r>
              <a:rPr lang="nl-BE" sz="2000" dirty="0" err="1" smtClean="0"/>
              <a:t>OCMW’s</a:t>
            </a:r>
            <a:endParaRPr lang="nl-BE" sz="2000" dirty="0" smtClean="0"/>
          </a:p>
          <a:p>
            <a:pPr lvl="1"/>
            <a:r>
              <a:rPr lang="nl-BE" sz="2000" dirty="0" smtClean="0"/>
              <a:t>Conform planlastendecreet en strategische </a:t>
            </a:r>
            <a:r>
              <a:rPr lang="nl-BE" sz="2000" dirty="0" err="1" smtClean="0"/>
              <a:t>meerjarenplannig</a:t>
            </a:r>
            <a:endParaRPr lang="nl-BE" sz="2000" dirty="0" smtClean="0"/>
          </a:p>
          <a:p>
            <a:pPr lvl="1"/>
            <a:r>
              <a:rPr lang="nl-BE" sz="2000" dirty="0" smtClean="0"/>
              <a:t>Overgangsjaar 2014, zo nauw mogelijk aansluitend maar met realistische timing</a:t>
            </a:r>
          </a:p>
          <a:p>
            <a:pPr lvl="2"/>
            <a:r>
              <a:rPr lang="nl-BE" sz="1600" dirty="0" smtClean="0"/>
              <a:t>Na goedkeuring BVR bekendmaking definitieve lijst gemeenten</a:t>
            </a:r>
          </a:p>
          <a:p>
            <a:pPr lvl="2"/>
            <a:r>
              <a:rPr lang="nl-BE" sz="1600" dirty="0" smtClean="0"/>
              <a:t>Uiterlijk 31 mei indienen subsidieaanvraag</a:t>
            </a:r>
          </a:p>
          <a:p>
            <a:pPr lvl="2"/>
            <a:r>
              <a:rPr lang="nl-BE" sz="1600" dirty="0" smtClean="0"/>
              <a:t>Uiterlijk 31 augustus beslissing minister – principieel voor 6 jaar</a:t>
            </a:r>
          </a:p>
          <a:p>
            <a:pPr lvl="2"/>
            <a:r>
              <a:rPr lang="nl-BE" sz="1600" dirty="0" smtClean="0"/>
              <a:t>31 juli 2015 indienen verantwoording</a:t>
            </a:r>
          </a:p>
          <a:p>
            <a:pPr lvl="2"/>
            <a:r>
              <a:rPr lang="nl-BE" sz="1600" dirty="0" smtClean="0"/>
              <a:t>Voor 1/1/2015 invoegen in MJP</a:t>
            </a:r>
          </a:p>
          <a:p>
            <a:r>
              <a:rPr lang="nl-BE" sz="1800" dirty="0" smtClean="0"/>
              <a:t>VGC: zo gelijkaardig mogelijk, maar ingepast in de VGC-beleidscyclus</a:t>
            </a:r>
            <a:endParaRPr lang="nl-BE" sz="1800" dirty="0"/>
          </a:p>
        </p:txBody>
      </p:sp>
    </p:spTree>
    <p:extLst>
      <p:ext uri="{BB962C8B-B14F-4D97-AF65-F5344CB8AC3E}">
        <p14:creationId xmlns:p14="http://schemas.microsoft.com/office/powerpoint/2010/main" val="190702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Subsidieaanvraag</a:t>
            </a:r>
            <a:endParaRPr lang="nl-BE" dirty="0"/>
          </a:p>
        </p:txBody>
      </p:sp>
      <p:sp>
        <p:nvSpPr>
          <p:cNvPr id="3" name="Tijdelijke aanduiding voor inhoud 2"/>
          <p:cNvSpPr>
            <a:spLocks noGrp="1"/>
          </p:cNvSpPr>
          <p:nvPr>
            <p:ph idx="1"/>
          </p:nvPr>
        </p:nvSpPr>
        <p:spPr>
          <a:xfrm>
            <a:off x="611560" y="2132857"/>
            <a:ext cx="8281615" cy="4032994"/>
          </a:xfrm>
        </p:spPr>
        <p:txBody>
          <a:bodyPr/>
          <a:lstStyle/>
          <a:p>
            <a:r>
              <a:rPr lang="nl-NL" sz="2000" dirty="0"/>
              <a:t>v</a:t>
            </a:r>
            <a:r>
              <a:rPr lang="nl-NL" sz="2000" dirty="0" smtClean="0"/>
              <a:t>oor 31 mei sturen </a:t>
            </a:r>
            <a:r>
              <a:rPr lang="nl-NL" sz="2000" dirty="0"/>
              <a:t>naar </a:t>
            </a:r>
            <a:r>
              <a:rPr lang="nl-NL" sz="2000" i="1" u="sng" dirty="0" smtClean="0">
                <a:hlinkClick r:id="rId2"/>
              </a:rPr>
              <a:t>welzijnensamenleving@wvg.vlaanderen.be</a:t>
            </a:r>
            <a:r>
              <a:rPr lang="nl-NL" sz="2000" dirty="0" smtClean="0"/>
              <a:t> </a:t>
            </a:r>
            <a:endParaRPr lang="nl-BE" sz="2000" dirty="0"/>
          </a:p>
          <a:p>
            <a:r>
              <a:rPr lang="nl-NL" sz="2000" dirty="0" smtClean="0"/>
              <a:t>gemeente en/of OCMW, maar geïntegreerd</a:t>
            </a:r>
          </a:p>
          <a:p>
            <a:r>
              <a:rPr lang="nl-NL" sz="2000" dirty="0" smtClean="0"/>
              <a:t>geen infrastructuurkosten</a:t>
            </a:r>
          </a:p>
          <a:p>
            <a:r>
              <a:rPr lang="nl-NL" sz="2000" dirty="0" smtClean="0"/>
              <a:t>sluit </a:t>
            </a:r>
            <a:r>
              <a:rPr lang="nl-NL" sz="2000" dirty="0"/>
              <a:t>zo nauw mogelijk aan bij de structuur van de strategische </a:t>
            </a:r>
            <a:r>
              <a:rPr lang="nl-NL" sz="2000" dirty="0" smtClean="0"/>
              <a:t>meerjarenplanning</a:t>
            </a:r>
          </a:p>
          <a:p>
            <a:r>
              <a:rPr lang="nl-NL" sz="2000" dirty="0" smtClean="0"/>
              <a:t>bevat </a:t>
            </a:r>
            <a:r>
              <a:rPr lang="nl-NL" sz="2000" dirty="0"/>
              <a:t>de doelstellingen en geplande acties in het kader van een integraal kinderarmoedebestrijdingsbeleid, met per actie de vermelding van het plan van aanpak, de timing en, voor de acties waarvoor een subsidie wordt aangevraagd, de financiële </a:t>
            </a:r>
            <a:r>
              <a:rPr lang="nl-NL" sz="2000" dirty="0" smtClean="0"/>
              <a:t>prognose</a:t>
            </a:r>
          </a:p>
          <a:p>
            <a:r>
              <a:rPr lang="nl-NL" sz="2000" dirty="0" smtClean="0"/>
              <a:t>voor 1/1/2015 invoegen in MJP (elektronisch) + </a:t>
            </a:r>
            <a:r>
              <a:rPr lang="nl-NL" sz="2000" b="1" u="sng" dirty="0" smtClean="0"/>
              <a:t>dan</a:t>
            </a:r>
            <a:r>
              <a:rPr lang="nl-NL" sz="2000" dirty="0" smtClean="0"/>
              <a:t> koppelen aan deelrapportagecode (</a:t>
            </a:r>
            <a:r>
              <a:rPr lang="nl-BE" sz="2000" i="1" dirty="0"/>
              <a:t>KABVBP01</a:t>
            </a:r>
            <a:r>
              <a:rPr lang="nl-NL" sz="2000" dirty="0" smtClean="0"/>
              <a:t>)</a:t>
            </a:r>
            <a:br>
              <a:rPr lang="nl-NL" sz="2000" dirty="0" smtClean="0"/>
            </a:br>
            <a:r>
              <a:rPr lang="nl-NL" sz="2000" b="1" dirty="0" smtClean="0"/>
              <a:t>! Deelrapportagecode niet gebruiken voor boekjaar 2014</a:t>
            </a:r>
            <a:endParaRPr lang="nl-BE" sz="2000" b="1" dirty="0"/>
          </a:p>
          <a:p>
            <a:endParaRPr lang="nl-BE" dirty="0"/>
          </a:p>
        </p:txBody>
      </p:sp>
    </p:spTree>
    <p:extLst>
      <p:ext uri="{BB962C8B-B14F-4D97-AF65-F5344CB8AC3E}">
        <p14:creationId xmlns:p14="http://schemas.microsoft.com/office/powerpoint/2010/main" val="302881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Beoordeling</a:t>
            </a:r>
            <a:endParaRPr lang="nl-BE" dirty="0"/>
          </a:p>
        </p:txBody>
      </p:sp>
      <p:sp>
        <p:nvSpPr>
          <p:cNvPr id="3" name="Tijdelijke aanduiding voor inhoud 2"/>
          <p:cNvSpPr>
            <a:spLocks noGrp="1"/>
          </p:cNvSpPr>
          <p:nvPr>
            <p:ph idx="1"/>
          </p:nvPr>
        </p:nvSpPr>
        <p:spPr>
          <a:xfrm>
            <a:off x="251520" y="1988840"/>
            <a:ext cx="8640960" cy="3673475"/>
          </a:xfrm>
        </p:spPr>
        <p:txBody>
          <a:bodyPr/>
          <a:lstStyle/>
          <a:p>
            <a:pPr lvl="0"/>
            <a:r>
              <a:rPr lang="nl-NL" sz="1500" dirty="0" smtClean="0"/>
              <a:t>de </a:t>
            </a:r>
            <a:r>
              <a:rPr lang="nl-NL" sz="1500" dirty="0"/>
              <a:t>mate waarin het voorstel afgestemd is op het Vlaamse kinderarmoedebestrijdingsbeleid; </a:t>
            </a:r>
            <a:endParaRPr lang="nl-BE" sz="1500" dirty="0"/>
          </a:p>
          <a:p>
            <a:pPr lvl="0"/>
            <a:r>
              <a:rPr lang="nl-NL" sz="1500" dirty="0" smtClean="0"/>
              <a:t>de </a:t>
            </a:r>
            <a:r>
              <a:rPr lang="nl-NL" sz="1500" dirty="0"/>
              <a:t>mate waarin het voorstel afgestemd is op en toegevoegd is aan het Vlaamse beleid in de sectoren die relevant zijn voor kinderarmoedebestrijding;</a:t>
            </a:r>
            <a:endParaRPr lang="nl-BE" sz="1500" dirty="0"/>
          </a:p>
          <a:p>
            <a:pPr lvl="0"/>
            <a:r>
              <a:rPr lang="nl-NL" sz="1500" dirty="0" smtClean="0"/>
              <a:t>de </a:t>
            </a:r>
            <a:r>
              <a:rPr lang="nl-NL" sz="1500" dirty="0"/>
              <a:t>mate waarin het voorstel in overeenstemming is met de Vlaamse beleidsprioriteit inzake lokale kinderarmoedebestrijding;</a:t>
            </a:r>
            <a:endParaRPr lang="nl-BE" sz="1500" dirty="0"/>
          </a:p>
          <a:p>
            <a:pPr lvl="0"/>
            <a:r>
              <a:rPr lang="nl-NL" sz="1500" dirty="0" smtClean="0"/>
              <a:t>de </a:t>
            </a:r>
            <a:r>
              <a:rPr lang="nl-NL" sz="1500" dirty="0"/>
              <a:t>wijze waarop het lokale bestuur een regierol opneemt met betrekking tot de lokale kinderarmoedebestrijding vanuit een lokaal netwerk;</a:t>
            </a:r>
            <a:endParaRPr lang="nl-BE" sz="1500" dirty="0"/>
          </a:p>
          <a:p>
            <a:pPr lvl="0"/>
            <a:r>
              <a:rPr lang="nl-NL" sz="1500" dirty="0" smtClean="0"/>
              <a:t>de </a:t>
            </a:r>
            <a:r>
              <a:rPr lang="nl-NL" sz="1500" dirty="0"/>
              <a:t>wijze waarop de acties worden ontwikkeld, geïmplementeerd en geëvalueerd in coproductie met de relevante lokale actoren, in het bijzonder met de volwaardige participatie van de kinderen en de gezinnen en de actoren die door het decreet erkend en ondersteund worden;</a:t>
            </a:r>
            <a:endParaRPr lang="nl-BE" sz="1500" dirty="0"/>
          </a:p>
          <a:p>
            <a:pPr lvl="0"/>
            <a:r>
              <a:rPr lang="nl-NL" sz="1500" dirty="0" smtClean="0"/>
              <a:t>de </a:t>
            </a:r>
            <a:r>
              <a:rPr lang="nl-NL" sz="1500" dirty="0"/>
              <a:t>mate waarin de output (prestaties) bijdraagt tot de </a:t>
            </a:r>
            <a:r>
              <a:rPr lang="nl-NL" sz="1500" dirty="0" err="1"/>
              <a:t>outcome</a:t>
            </a:r>
            <a:r>
              <a:rPr lang="nl-NL" sz="1500" dirty="0"/>
              <a:t> (effecten). Aangezien er in de filosofie van het Planlastendecreet sterk gefocust wordt op </a:t>
            </a:r>
            <a:r>
              <a:rPr lang="nl-NL" sz="1500" dirty="0" err="1"/>
              <a:t>outcome</a:t>
            </a:r>
            <a:r>
              <a:rPr lang="nl-NL" sz="1500" dirty="0"/>
              <a:t>, moet aan de effecten en de indicatoren de nodige aandacht besteed worden. Het lokale bestuur bepaalt zelf zijn indicatoren;</a:t>
            </a:r>
            <a:endParaRPr lang="nl-BE" sz="1500" dirty="0"/>
          </a:p>
          <a:p>
            <a:pPr lvl="0"/>
            <a:r>
              <a:rPr lang="nl-NL" sz="1500" dirty="0" smtClean="0"/>
              <a:t>de </a:t>
            </a:r>
            <a:r>
              <a:rPr lang="nl-NL" sz="1500" dirty="0"/>
              <a:t>doelmatigheid (effectiviteit en efficiëntie) van het voorstel. De kosten moeten in verhouding staan tot de voorgestelde acties;</a:t>
            </a:r>
            <a:endParaRPr lang="nl-BE" sz="1500" dirty="0"/>
          </a:p>
          <a:p>
            <a:pPr lvl="0"/>
            <a:r>
              <a:rPr lang="nl-NL" sz="1500" dirty="0" smtClean="0"/>
              <a:t>de </a:t>
            </a:r>
            <a:r>
              <a:rPr lang="nl-NL" sz="1500" dirty="0"/>
              <a:t>wijze waarop de voortgang bewaakt wordt en de uitvoering van de actie geëvalueerd wordt.</a:t>
            </a:r>
            <a:endParaRPr lang="nl-BE" sz="1500" dirty="0"/>
          </a:p>
          <a:p>
            <a:endParaRPr lang="nl-BE" dirty="0"/>
          </a:p>
        </p:txBody>
      </p:sp>
    </p:spTree>
    <p:extLst>
      <p:ext uri="{BB962C8B-B14F-4D97-AF65-F5344CB8AC3E}">
        <p14:creationId xmlns:p14="http://schemas.microsoft.com/office/powerpoint/2010/main" val="2180907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Toekenning subsidies</a:t>
            </a:r>
            <a:endParaRPr lang="nl-BE" dirty="0"/>
          </a:p>
        </p:txBody>
      </p:sp>
      <p:sp>
        <p:nvSpPr>
          <p:cNvPr id="3" name="Tijdelijke aanduiding voor inhoud 2"/>
          <p:cNvSpPr>
            <a:spLocks noGrp="1"/>
          </p:cNvSpPr>
          <p:nvPr>
            <p:ph idx="1"/>
          </p:nvPr>
        </p:nvSpPr>
        <p:spPr/>
        <p:txBody>
          <a:bodyPr/>
          <a:lstStyle/>
          <a:p>
            <a:r>
              <a:rPr lang="nl-BE" sz="2000" dirty="0" smtClean="0"/>
              <a:t>2014: </a:t>
            </a:r>
          </a:p>
          <a:p>
            <a:pPr lvl="1"/>
            <a:r>
              <a:rPr lang="nl-BE" sz="2000" dirty="0" smtClean="0"/>
              <a:t>50% uiterlijk 30 september</a:t>
            </a:r>
          </a:p>
          <a:p>
            <a:pPr lvl="1"/>
            <a:r>
              <a:rPr lang="nl-BE" sz="2000" dirty="0" smtClean="0"/>
              <a:t>50% </a:t>
            </a:r>
            <a:r>
              <a:rPr lang="nl-BE" sz="2000" dirty="0"/>
              <a:t>uiterlijk </a:t>
            </a:r>
            <a:r>
              <a:rPr lang="nl-BE" sz="2000" dirty="0" smtClean="0"/>
              <a:t>30 november</a:t>
            </a:r>
          </a:p>
          <a:p>
            <a:r>
              <a:rPr lang="nl-BE" sz="2000" dirty="0" smtClean="0"/>
              <a:t>Vanaf 2015</a:t>
            </a:r>
          </a:p>
          <a:p>
            <a:pPr lvl="1"/>
            <a:r>
              <a:rPr lang="nl-BE" sz="2000" dirty="0" smtClean="0"/>
              <a:t>50% </a:t>
            </a:r>
            <a:r>
              <a:rPr lang="nl-BE" sz="2000" dirty="0"/>
              <a:t>uiterlijk </a:t>
            </a:r>
            <a:r>
              <a:rPr lang="nl-BE" sz="2000" dirty="0" smtClean="0"/>
              <a:t>30 juni</a:t>
            </a:r>
          </a:p>
          <a:p>
            <a:pPr lvl="1"/>
            <a:r>
              <a:rPr lang="nl-BE" sz="2000" dirty="0" smtClean="0"/>
              <a:t>50% </a:t>
            </a:r>
            <a:r>
              <a:rPr lang="nl-BE" sz="2000" dirty="0"/>
              <a:t>uiterlijk </a:t>
            </a:r>
            <a:r>
              <a:rPr lang="nl-BE" sz="2000" dirty="0" smtClean="0"/>
              <a:t>30 november</a:t>
            </a:r>
            <a:endParaRPr lang="nl-BE" sz="2000" dirty="0"/>
          </a:p>
        </p:txBody>
      </p:sp>
    </p:spTree>
    <p:extLst>
      <p:ext uri="{BB962C8B-B14F-4D97-AF65-F5344CB8AC3E}">
        <p14:creationId xmlns:p14="http://schemas.microsoft.com/office/powerpoint/2010/main" val="1189569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WS">
  <a:themeElements>
    <a:clrScheme name="Presentatie W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e WS">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e W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e W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e W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e W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e W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e W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e W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e W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e W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e W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e W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e W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Aangepast ontwerp">
  <a:themeElements>
    <a:clrScheme name="3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Aangepast 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Aangepast 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Aangepast 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Aangepast 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Aangepast 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Aangepast 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Aangepast 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Aangepast 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Aangepast 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Aangepast 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Aangepast 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Aangepast 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angepast ontwerp">
  <a:themeElements>
    <a:clrScheme name="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angepast 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ngepast 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ngepast 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ngepast 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ngepast 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ngepast 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ngepast 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ngepast 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ngepast 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ngepast 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ngepast 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ngepast 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Aangepast ontwerp">
  <a:themeElements>
    <a:clrScheme name="2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Aangepast 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angepast 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angepast 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angepast 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angepast 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angepast 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angepast 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angepast 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angepast 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angepast 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angepast 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angepast 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Aangepast ontwerp">
  <a:themeElements>
    <a:clrScheme name="1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Aangepast 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Aangepast 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Aangepast 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Aangepast 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Aangepast 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Aangepast 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Aangepast 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Aangepast 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Aangepast 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Aangepast 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Aangepast 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Aangepast 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Aangepast ontwerp">
  <a:themeElements>
    <a:clrScheme name="4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Aangepast 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Aangepast 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Aangepast 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Aangepast 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Aangepast 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Aangepast 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Aangepast 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Aangepast 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Aangepast 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Aangepast 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Aangepast 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Aangepast 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Aangepast 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FE0E7E8ABAC5A4A955D97E80D20C148" ma:contentTypeVersion="1" ma:contentTypeDescription="Een nieuw document maken." ma:contentTypeScope="" ma:versionID="c080c11651cb0bfa749f3fc63710eb18">
  <xsd:schema xmlns:xsd="http://www.w3.org/2001/XMLSchema" xmlns:xs="http://www.w3.org/2001/XMLSchema" xmlns:p="http://schemas.microsoft.com/office/2006/metadata/properties" xmlns:ns1="http://schemas.microsoft.com/sharepoint/v3" targetNamespace="http://schemas.microsoft.com/office/2006/metadata/properties" ma:root="true" ma:fieldsID="b1ef644253649dbe9f213bbd0b5fb41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Begindatum van de planning" ma:description="" ma:internalName="PublishingStartDate">
      <xsd:simpleType>
        <xsd:restriction base="dms:Unknown"/>
      </xsd:simpleType>
    </xsd:element>
    <xsd:element name="PublishingExpirationDate" ma:index="9" nillable="true" ma:displayName="Einddatum van de planning"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Naa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E6E3301-B45A-43B5-8F91-5097B667A6EC}"/>
</file>

<file path=customXml/itemProps2.xml><?xml version="1.0" encoding="utf-8"?>
<ds:datastoreItem xmlns:ds="http://schemas.openxmlformats.org/officeDocument/2006/customXml" ds:itemID="{36E147E7-73FF-4CA8-9D73-CFC9F403073E}"/>
</file>

<file path=customXml/itemProps3.xml><?xml version="1.0" encoding="utf-8"?>
<ds:datastoreItem xmlns:ds="http://schemas.openxmlformats.org/officeDocument/2006/customXml" ds:itemID="{39DC9552-0DD2-4BF2-ADC7-06A62EBBE997}"/>
</file>

<file path=docProps/app.xml><?xml version="1.0" encoding="utf-8"?>
<Properties xmlns="http://schemas.openxmlformats.org/officeDocument/2006/extended-properties" xmlns:vt="http://schemas.openxmlformats.org/officeDocument/2006/docPropsVTypes">
  <Template/>
  <TotalTime>523</TotalTime>
  <Words>753</Words>
  <Application>Microsoft Office PowerPoint</Application>
  <PresentationFormat>Diavoorstelling (4:3)</PresentationFormat>
  <Paragraphs>78</Paragraphs>
  <Slides>11</Slides>
  <Notes>0</Notes>
  <HiddenSlides>0</HiddenSlides>
  <MMClips>0</MMClips>
  <ScaleCrop>false</ScaleCrop>
  <HeadingPairs>
    <vt:vector size="4" baseType="variant">
      <vt:variant>
        <vt:lpstr>Thema</vt:lpstr>
      </vt:variant>
      <vt:variant>
        <vt:i4>6</vt:i4>
      </vt:variant>
      <vt:variant>
        <vt:lpstr>Diatitels</vt:lpstr>
      </vt:variant>
      <vt:variant>
        <vt:i4>11</vt:i4>
      </vt:variant>
    </vt:vector>
  </HeadingPairs>
  <TitlesOfParts>
    <vt:vector size="17" baseType="lpstr">
      <vt:lpstr>Presentatie WS</vt:lpstr>
      <vt:lpstr>3_Aangepast ontwerp</vt:lpstr>
      <vt:lpstr>Aangepast ontwerp</vt:lpstr>
      <vt:lpstr>2_Aangepast ontwerp</vt:lpstr>
      <vt:lpstr>1_Aangepast ontwerp</vt:lpstr>
      <vt:lpstr>4_Aangepast ontwerp</vt:lpstr>
      <vt:lpstr>Subsidiëring lokale kinderarmoedebestrijding</vt:lpstr>
      <vt:lpstr>Armoededecreet</vt:lpstr>
      <vt:lpstr>Uitvoeringsbesluit - principe</vt:lpstr>
      <vt:lpstr>Vlaamse beleidsprioriteit</vt:lpstr>
      <vt:lpstr>Vaststelling van de subsidies</vt:lpstr>
      <vt:lpstr>Toekenningsprocedures</vt:lpstr>
      <vt:lpstr>Subsidieaanvraag</vt:lpstr>
      <vt:lpstr>Beoordeling</vt:lpstr>
      <vt:lpstr>Toekenning subsidies</vt:lpstr>
      <vt:lpstr>Rapportering</vt:lpstr>
      <vt:lpstr>Vragen?</vt:lpstr>
    </vt:vector>
  </TitlesOfParts>
  <Manager>Marijke Enghien</Manager>
  <Company>Afdeling Welzijn en Samenleving | Departement WVG | Vlaamse overheid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 hier uw titel</dc:title>
  <dc:creator>Devroey, Koen</dc:creator>
  <cp:lastModifiedBy>Van den Branden, Frank</cp:lastModifiedBy>
  <cp:revision>43</cp:revision>
  <cp:lastPrinted>2014-02-07T12:09:31Z</cp:lastPrinted>
  <dcterms:created xsi:type="dcterms:W3CDTF">2010-06-15T14:07:22Z</dcterms:created>
  <dcterms:modified xsi:type="dcterms:W3CDTF">2014-02-07T12:09:41Z</dcterms:modified>
  <cp:category>Presentatie met logo</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0x0101007FE0E7E8ABAC5A4A955D97E80D20C148</vt:lpwstr>
  </property>
</Properties>
</file>